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409" r:id="rId3"/>
    <p:sldId id="410" r:id="rId4"/>
    <p:sldId id="335" r:id="rId5"/>
    <p:sldId id="428" r:id="rId6"/>
    <p:sldId id="329" r:id="rId7"/>
    <p:sldId id="413" r:id="rId8"/>
    <p:sldId id="325" r:id="rId9"/>
    <p:sldId id="324" r:id="rId10"/>
    <p:sldId id="425" r:id="rId11"/>
    <p:sldId id="290" r:id="rId12"/>
    <p:sldId id="320" r:id="rId13"/>
    <p:sldId id="323" r:id="rId14"/>
    <p:sldId id="427" r:id="rId15"/>
    <p:sldId id="408" r:id="rId16"/>
    <p:sldId id="292" r:id="rId17"/>
    <p:sldId id="326" r:id="rId18"/>
    <p:sldId id="406" r:id="rId19"/>
    <p:sldId id="258"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2051" autoAdjust="0"/>
  </p:normalViewPr>
  <p:slideViewPr>
    <p:cSldViewPr snapToGrid="0">
      <p:cViewPr varScale="1">
        <p:scale>
          <a:sx n="56" d="100"/>
          <a:sy n="56" d="100"/>
        </p:scale>
        <p:origin x="99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88650935108076E-2"/>
          <c:y val="6.3209795965248783E-2"/>
          <c:w val="0.90169676134957133"/>
          <c:h val="0.76630614312130585"/>
        </c:manualLayout>
      </c:layout>
      <c:barChart>
        <c:barDir val="col"/>
        <c:grouping val="clustered"/>
        <c:varyColors val="0"/>
        <c:ser>
          <c:idx val="0"/>
          <c:order val="0"/>
          <c:tx>
            <c:strRef>
              <c:f>Blad2!$C$2</c:f>
              <c:strCache>
                <c:ptCount val="1"/>
                <c:pt idx="0">
                  <c:v>Antal koder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11"/>
              <c:layout>
                <c:manualLayout>
                  <c:x val="6.9656281864307387E-4"/>
                  <c:y val="1.3913790475911802E-2"/>
                </c:manualLayout>
              </c:layout>
              <c:tx>
                <c:rich>
                  <a:bodyPr/>
                  <a:lstStyle/>
                  <a:p>
                    <a:r>
                      <a:rPr lang="en-US" dirty="0"/>
                      <a:t>17096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C04-425D-AD39-86141C23BB2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Blad2!$B$3:$B$14</c:f>
              <c:strCache>
                <c:ptCount val="12"/>
                <c:pt idx="0">
                  <c:v>ICD-0  1893</c:v>
                </c:pt>
                <c:pt idx="1">
                  <c:v>ICD-1  1900</c:v>
                </c:pt>
                <c:pt idx="2">
                  <c:v>ICD-2 1909</c:v>
                </c:pt>
                <c:pt idx="3">
                  <c:v>ICD-3 1920</c:v>
                </c:pt>
                <c:pt idx="4">
                  <c:v>ICD-4 1929</c:v>
                </c:pt>
                <c:pt idx="5">
                  <c:v>ICD-5 1938</c:v>
                </c:pt>
                <c:pt idx="6">
                  <c:v>ICD-6 1948</c:v>
                </c:pt>
                <c:pt idx="7">
                  <c:v>ICD-7 1955</c:v>
                </c:pt>
                <c:pt idx="8">
                  <c:v>ICD-8 1965</c:v>
                </c:pt>
                <c:pt idx="9">
                  <c:v>ICD-9 1975</c:v>
                </c:pt>
                <c:pt idx="10">
                  <c:v>ICD-10 1990</c:v>
                </c:pt>
                <c:pt idx="11">
                  <c:v>ICD-11 2019</c:v>
                </c:pt>
              </c:strCache>
            </c:strRef>
          </c:cat>
          <c:val>
            <c:numRef>
              <c:f>Blad2!$C$3:$C$14</c:f>
              <c:numCache>
                <c:formatCode>General</c:formatCode>
                <c:ptCount val="12"/>
                <c:pt idx="0">
                  <c:v>161</c:v>
                </c:pt>
                <c:pt idx="1">
                  <c:v>179</c:v>
                </c:pt>
                <c:pt idx="2">
                  <c:v>189</c:v>
                </c:pt>
                <c:pt idx="3">
                  <c:v>200</c:v>
                </c:pt>
                <c:pt idx="4">
                  <c:v>200</c:v>
                </c:pt>
                <c:pt idx="5">
                  <c:v>200</c:v>
                </c:pt>
                <c:pt idx="6">
                  <c:v>952</c:v>
                </c:pt>
                <c:pt idx="7">
                  <c:v>952</c:v>
                </c:pt>
                <c:pt idx="8">
                  <c:v>1040</c:v>
                </c:pt>
                <c:pt idx="9">
                  <c:v>6701</c:v>
                </c:pt>
                <c:pt idx="10">
                  <c:v>12420</c:v>
                </c:pt>
                <c:pt idx="11">
                  <c:v>17096</c:v>
                </c:pt>
              </c:numCache>
            </c:numRef>
          </c:val>
          <c:extLst>
            <c:ext xmlns:c16="http://schemas.microsoft.com/office/drawing/2014/chart" uri="{C3380CC4-5D6E-409C-BE32-E72D297353CC}">
              <c16:uniqueId val="{00000001-1C04-425D-AD39-86141C23BB2E}"/>
            </c:ext>
          </c:extLst>
        </c:ser>
        <c:dLbls>
          <c:showLegendKey val="0"/>
          <c:showVal val="0"/>
          <c:showCatName val="0"/>
          <c:showSerName val="0"/>
          <c:showPercent val="0"/>
          <c:showBubbleSize val="0"/>
        </c:dLbls>
        <c:gapWidth val="100"/>
        <c:overlap val="-24"/>
        <c:axId val="159293824"/>
        <c:axId val="159296896"/>
      </c:barChart>
      <c:catAx>
        <c:axId val="159293824"/>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159296896"/>
        <c:crosses val="autoZero"/>
        <c:auto val="1"/>
        <c:lblAlgn val="ctr"/>
        <c:lblOffset val="100"/>
        <c:noMultiLvlLbl val="0"/>
      </c:catAx>
      <c:valAx>
        <c:axId val="1592968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159293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B4A13-F0FA-4072-BEEB-703FE6FC7EE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sv-SE"/>
        </a:p>
      </dgm:t>
    </dgm:pt>
    <dgm:pt modelId="{A628840F-4B61-4099-8C83-FBC006AEE050}">
      <dgm:prSet phldrT="[Text]"/>
      <dgm:spPr/>
      <dgm:t>
        <a:bodyPr/>
        <a:lstStyle/>
        <a:p>
          <a:r>
            <a:rPr lang="sv-SE" dirty="0"/>
            <a:t>Påbörjade aktiviteter</a:t>
          </a:r>
        </a:p>
      </dgm:t>
    </dgm:pt>
    <dgm:pt modelId="{15AB0869-A616-4FE3-88AA-7275C93FD375}" type="parTrans" cxnId="{D2397089-06C7-4308-B2AD-5B2F0C62BD9A}">
      <dgm:prSet/>
      <dgm:spPr/>
      <dgm:t>
        <a:bodyPr/>
        <a:lstStyle/>
        <a:p>
          <a:endParaRPr lang="sv-SE"/>
        </a:p>
      </dgm:t>
    </dgm:pt>
    <dgm:pt modelId="{C7A5DF9A-2661-4640-BBB2-B5E633C2872E}" type="sibTrans" cxnId="{D2397089-06C7-4308-B2AD-5B2F0C62BD9A}">
      <dgm:prSet/>
      <dgm:spPr/>
      <dgm:t>
        <a:bodyPr/>
        <a:lstStyle/>
        <a:p>
          <a:endParaRPr lang="sv-SE"/>
        </a:p>
      </dgm:t>
    </dgm:pt>
    <dgm:pt modelId="{C504EF97-3305-44CF-90AF-282C20BC1657}">
      <dgm:prSet phldrT="[Text]"/>
      <dgm:spPr/>
      <dgm:t>
        <a:bodyPr/>
        <a:lstStyle/>
        <a:p>
          <a:r>
            <a:rPr lang="sv-SE" b="0" dirty="0">
              <a:solidFill>
                <a:schemeClr val="tx1"/>
              </a:solidFill>
            </a:rPr>
            <a:t>Översättning av ICD-11</a:t>
          </a:r>
        </a:p>
        <a:p>
          <a:r>
            <a:rPr lang="sv-SE" b="0" dirty="0">
              <a:solidFill>
                <a:schemeClr val="tx1"/>
              </a:solidFill>
            </a:rPr>
            <a:t>Systemteknik (IT-infrastruktur)</a:t>
          </a:r>
          <a:endParaRPr lang="sv-SE" dirty="0">
            <a:solidFill>
              <a:schemeClr val="tx1"/>
            </a:solidFill>
          </a:endParaRPr>
        </a:p>
      </dgm:t>
    </dgm:pt>
    <dgm:pt modelId="{38937C7E-2350-4363-AC16-39AEA5660C68}" type="parTrans" cxnId="{F742047D-242D-4AA6-8261-544BB22DA2F8}">
      <dgm:prSet/>
      <dgm:spPr/>
      <dgm:t>
        <a:bodyPr/>
        <a:lstStyle/>
        <a:p>
          <a:endParaRPr lang="sv-SE"/>
        </a:p>
      </dgm:t>
    </dgm:pt>
    <dgm:pt modelId="{1D010144-D5F3-426E-AD46-7536F77C7FBC}" type="sibTrans" cxnId="{F742047D-242D-4AA6-8261-544BB22DA2F8}">
      <dgm:prSet/>
      <dgm:spPr/>
      <dgm:t>
        <a:bodyPr/>
        <a:lstStyle/>
        <a:p>
          <a:endParaRPr lang="sv-SE"/>
        </a:p>
      </dgm:t>
    </dgm:pt>
    <dgm:pt modelId="{95701078-9AE5-4F92-94EC-709898594406}">
      <dgm:prSet phldrT="[Text]"/>
      <dgm:spPr/>
      <dgm:t>
        <a:bodyPr/>
        <a:lstStyle/>
        <a:p>
          <a:r>
            <a:rPr lang="sv-SE" dirty="0"/>
            <a:t>Kommande aktiviteter </a:t>
          </a:r>
        </a:p>
      </dgm:t>
    </dgm:pt>
    <dgm:pt modelId="{C066B605-434A-4696-896F-28F6E1ADD776}" type="parTrans" cxnId="{15EAB55B-C0D7-49DB-A297-BF7A7AD4D4B5}">
      <dgm:prSet/>
      <dgm:spPr/>
      <dgm:t>
        <a:bodyPr/>
        <a:lstStyle/>
        <a:p>
          <a:endParaRPr lang="sv-SE"/>
        </a:p>
      </dgm:t>
    </dgm:pt>
    <dgm:pt modelId="{74C65E4D-0CFE-4D87-ADDB-6C0BB5E7B2CD}" type="sibTrans" cxnId="{15EAB55B-C0D7-49DB-A297-BF7A7AD4D4B5}">
      <dgm:prSet/>
      <dgm:spPr/>
      <dgm:t>
        <a:bodyPr/>
        <a:lstStyle/>
        <a:p>
          <a:endParaRPr lang="sv-SE"/>
        </a:p>
      </dgm:t>
    </dgm:pt>
    <dgm:pt modelId="{83FEA402-D7E8-4B37-A7FB-44A7EBE60351}">
      <dgm:prSet phldrT="[Text]"/>
      <dgm:spPr/>
      <dgm:t>
        <a:bodyPr/>
        <a:lstStyle/>
        <a:p>
          <a:r>
            <a:rPr lang="sv-SE" dirty="0"/>
            <a:t>Intern och extern granskning av den svenska översättningen</a:t>
          </a:r>
          <a:endParaRPr lang="sv-SE" b="1" i="1" dirty="0">
            <a:solidFill>
              <a:schemeClr val="tx1"/>
            </a:solidFill>
          </a:endParaRPr>
        </a:p>
      </dgm:t>
    </dgm:pt>
    <dgm:pt modelId="{EEDFD2B5-102B-4971-813F-5221D29C07F8}" type="parTrans" cxnId="{5EE6C975-FBA1-4826-89AA-C7A6047C9EEF}">
      <dgm:prSet/>
      <dgm:spPr/>
      <dgm:t>
        <a:bodyPr/>
        <a:lstStyle/>
        <a:p>
          <a:endParaRPr lang="sv-SE"/>
        </a:p>
      </dgm:t>
    </dgm:pt>
    <dgm:pt modelId="{76D74DDB-ECF9-4050-B78A-7C7A7B1C217D}" type="sibTrans" cxnId="{5EE6C975-FBA1-4826-89AA-C7A6047C9EEF}">
      <dgm:prSet/>
      <dgm:spPr/>
      <dgm:t>
        <a:bodyPr/>
        <a:lstStyle/>
        <a:p>
          <a:endParaRPr lang="sv-SE"/>
        </a:p>
      </dgm:t>
    </dgm:pt>
    <dgm:pt modelId="{51230585-B9BB-4142-85D3-CD302A78F786}">
      <dgm:prSet/>
      <dgm:spPr/>
      <dgm:t>
        <a:bodyPr/>
        <a:lstStyle/>
        <a:p>
          <a:r>
            <a:rPr lang="sv-SE" b="0" dirty="0">
              <a:solidFill>
                <a:schemeClr val="tx1"/>
              </a:solidFill>
            </a:rPr>
            <a:t>Register och inrapportering</a:t>
          </a:r>
        </a:p>
      </dgm:t>
    </dgm:pt>
    <dgm:pt modelId="{1418457C-C669-4408-BE6B-EB13CD88636E}" type="parTrans" cxnId="{DA0A3FA9-DA95-4F6D-8454-6BC5929EAF6F}">
      <dgm:prSet/>
      <dgm:spPr/>
      <dgm:t>
        <a:bodyPr/>
        <a:lstStyle/>
        <a:p>
          <a:endParaRPr lang="sv-SE"/>
        </a:p>
      </dgm:t>
    </dgm:pt>
    <dgm:pt modelId="{2803B86D-088A-4C9C-B557-2171C577D4AC}" type="sibTrans" cxnId="{DA0A3FA9-DA95-4F6D-8454-6BC5929EAF6F}">
      <dgm:prSet/>
      <dgm:spPr/>
      <dgm:t>
        <a:bodyPr/>
        <a:lstStyle/>
        <a:p>
          <a:endParaRPr lang="sv-SE"/>
        </a:p>
      </dgm:t>
    </dgm:pt>
    <dgm:pt modelId="{E691021D-2D7F-4DAA-8D06-7FDB80F81C28}">
      <dgm:prSet/>
      <dgm:spPr/>
      <dgm:t>
        <a:bodyPr/>
        <a:lstStyle/>
        <a:p>
          <a:r>
            <a:rPr lang="sv-SE" b="0" dirty="0">
              <a:solidFill>
                <a:schemeClr val="tx1"/>
              </a:solidFill>
            </a:rPr>
            <a:t>Anpassning av </a:t>
          </a:r>
          <a:r>
            <a:rPr lang="sv-SE" b="0" dirty="0" err="1">
              <a:solidFill>
                <a:schemeClr val="tx1"/>
              </a:solidFill>
            </a:rPr>
            <a:t>NordDRG</a:t>
          </a:r>
          <a:endParaRPr lang="sv-SE" b="0" dirty="0">
            <a:solidFill>
              <a:schemeClr val="tx1"/>
            </a:solidFill>
          </a:endParaRPr>
        </a:p>
        <a:p>
          <a:r>
            <a:rPr lang="sv-SE" b="0" dirty="0">
              <a:solidFill>
                <a:schemeClr val="tx1"/>
              </a:solidFill>
            </a:rPr>
            <a:t>Statistik </a:t>
          </a:r>
        </a:p>
      </dgm:t>
    </dgm:pt>
    <dgm:pt modelId="{56029197-B04C-4B1B-B706-C65AA3ADE680}" type="parTrans" cxnId="{99AC92BE-1AA2-446D-A81D-CCAB5E8A1A03}">
      <dgm:prSet/>
      <dgm:spPr/>
      <dgm:t>
        <a:bodyPr/>
        <a:lstStyle/>
        <a:p>
          <a:endParaRPr lang="sv-SE"/>
        </a:p>
      </dgm:t>
    </dgm:pt>
    <dgm:pt modelId="{FC27BCD3-5A8B-426B-B0EB-108CA25233A2}" type="sibTrans" cxnId="{99AC92BE-1AA2-446D-A81D-CCAB5E8A1A03}">
      <dgm:prSet/>
      <dgm:spPr/>
      <dgm:t>
        <a:bodyPr/>
        <a:lstStyle/>
        <a:p>
          <a:endParaRPr lang="sv-SE"/>
        </a:p>
      </dgm:t>
    </dgm:pt>
    <dgm:pt modelId="{5D757853-4D43-437F-ABC7-B2477E7DDEC5}">
      <dgm:prSet phldrT="[Text]"/>
      <dgm:spPr/>
      <dgm:t>
        <a:bodyPr/>
        <a:lstStyle/>
        <a:p>
          <a:r>
            <a:rPr lang="sv-SE" b="0">
              <a:solidFill>
                <a:schemeClr val="tx1"/>
              </a:solidFill>
            </a:rPr>
            <a:t>Information </a:t>
          </a:r>
          <a:r>
            <a:rPr lang="sv-SE" b="0" dirty="0">
              <a:solidFill>
                <a:schemeClr val="tx1"/>
              </a:solidFill>
            </a:rPr>
            <a:t>och dialog med användare</a:t>
          </a:r>
        </a:p>
        <a:p>
          <a:r>
            <a:rPr lang="sv-SE" b="0" dirty="0">
              <a:solidFill>
                <a:schemeClr val="tx1"/>
              </a:solidFill>
            </a:rPr>
            <a:t>Anpassningar av tekniska system</a:t>
          </a:r>
        </a:p>
        <a:p>
          <a:r>
            <a:rPr lang="sv-SE" b="0" dirty="0">
              <a:solidFill>
                <a:schemeClr val="tx1"/>
              </a:solidFill>
            </a:rPr>
            <a:t>Utbildningsbehov</a:t>
          </a:r>
        </a:p>
        <a:p>
          <a:endParaRPr lang="sv-SE" b="0" dirty="0">
            <a:solidFill>
              <a:schemeClr val="tx1"/>
            </a:solidFill>
          </a:endParaRPr>
        </a:p>
        <a:p>
          <a:r>
            <a:rPr lang="sv-SE" b="1" i="1" dirty="0">
              <a:solidFill>
                <a:schemeClr val="tx1"/>
              </a:solidFill>
            </a:rPr>
            <a:t>Externa behov kommer utredas vidare</a:t>
          </a:r>
        </a:p>
      </dgm:t>
    </dgm:pt>
    <dgm:pt modelId="{2C019D75-D7FF-4887-9D9D-897E30B79993}" type="parTrans" cxnId="{C24A7236-EA23-4D30-AD22-D42B535DFBF1}">
      <dgm:prSet/>
      <dgm:spPr/>
      <dgm:t>
        <a:bodyPr/>
        <a:lstStyle/>
        <a:p>
          <a:endParaRPr lang="sv-SE"/>
        </a:p>
      </dgm:t>
    </dgm:pt>
    <dgm:pt modelId="{A8C29437-7383-4E11-8479-583D323BE20C}" type="sibTrans" cxnId="{C24A7236-EA23-4D30-AD22-D42B535DFBF1}">
      <dgm:prSet/>
      <dgm:spPr/>
      <dgm:t>
        <a:bodyPr/>
        <a:lstStyle/>
        <a:p>
          <a:endParaRPr lang="sv-SE"/>
        </a:p>
      </dgm:t>
    </dgm:pt>
    <dgm:pt modelId="{3BC1B7C7-BAC6-4DE5-A566-2513A198DA4F}" type="pres">
      <dgm:prSet presAssocID="{C68B4A13-F0FA-4072-BEEB-703FE6FC7EE3}" presName="Name0" presStyleCnt="0">
        <dgm:presLayoutVars>
          <dgm:chMax val="5"/>
          <dgm:chPref val="5"/>
          <dgm:dir/>
          <dgm:animLvl val="lvl"/>
        </dgm:presLayoutVars>
      </dgm:prSet>
      <dgm:spPr/>
    </dgm:pt>
    <dgm:pt modelId="{07563520-B054-4AFF-B8A9-307DBD62BAD1}" type="pres">
      <dgm:prSet presAssocID="{A628840F-4B61-4099-8C83-FBC006AEE050}" presName="parentText1" presStyleLbl="node1" presStyleIdx="0" presStyleCnt="2" custScaleX="101118" custLinFactNeighborX="-3580" custLinFactNeighborY="6923">
        <dgm:presLayoutVars>
          <dgm:chMax/>
          <dgm:chPref val="3"/>
          <dgm:bulletEnabled val="1"/>
        </dgm:presLayoutVars>
      </dgm:prSet>
      <dgm:spPr/>
    </dgm:pt>
    <dgm:pt modelId="{30511FCA-CD8D-4600-83D8-D1D55EE6BBBE}" type="pres">
      <dgm:prSet presAssocID="{A628840F-4B61-4099-8C83-FBC006AEE050}" presName="childText1" presStyleLbl="solidAlignAcc1" presStyleIdx="0" presStyleCnt="2" custScaleX="155813" custScaleY="76601" custLinFactNeighborX="18988" custLinFactNeighborY="-10670">
        <dgm:presLayoutVars>
          <dgm:chMax val="0"/>
          <dgm:chPref val="0"/>
          <dgm:bulletEnabled val="1"/>
        </dgm:presLayoutVars>
      </dgm:prSet>
      <dgm:spPr/>
    </dgm:pt>
    <dgm:pt modelId="{217951B5-1F70-4A8F-A69F-02F9E92175CA}" type="pres">
      <dgm:prSet presAssocID="{95701078-9AE5-4F92-94EC-709898594406}" presName="parentText2" presStyleLbl="node1" presStyleIdx="1" presStyleCnt="2" custScaleX="99858" custLinFactNeighborX="-6297" custLinFactNeighborY="21749">
        <dgm:presLayoutVars>
          <dgm:chMax/>
          <dgm:chPref val="3"/>
          <dgm:bulletEnabled val="1"/>
        </dgm:presLayoutVars>
      </dgm:prSet>
      <dgm:spPr/>
    </dgm:pt>
    <dgm:pt modelId="{E747311B-FD4E-450D-A766-42DC256DA79B}" type="pres">
      <dgm:prSet presAssocID="{95701078-9AE5-4F92-94EC-709898594406}" presName="childText2" presStyleLbl="solidAlignAcc1" presStyleIdx="1" presStyleCnt="2" custScaleX="101446" custScaleY="55125" custLinFactNeighborX="-6332" custLinFactNeighborY="-15112">
        <dgm:presLayoutVars>
          <dgm:chMax val="0"/>
          <dgm:chPref val="0"/>
          <dgm:bulletEnabled val="1"/>
        </dgm:presLayoutVars>
      </dgm:prSet>
      <dgm:spPr/>
    </dgm:pt>
  </dgm:ptLst>
  <dgm:cxnLst>
    <dgm:cxn modelId="{F2FFA813-E05D-4B3B-B394-1C563E43E1DB}" type="presOf" srcId="{95701078-9AE5-4F92-94EC-709898594406}" destId="{217951B5-1F70-4A8F-A69F-02F9E92175CA}" srcOrd="0" destOrd="0" presId="urn:microsoft.com/office/officeart/2009/3/layout/IncreasingArrowsProcess"/>
    <dgm:cxn modelId="{B5C3A52C-86A6-45E5-9AE7-3B66DC307673}" type="presOf" srcId="{5D757853-4D43-437F-ABC7-B2477E7DDEC5}" destId="{E747311B-FD4E-450D-A766-42DC256DA79B}" srcOrd="0" destOrd="1" presId="urn:microsoft.com/office/officeart/2009/3/layout/IncreasingArrowsProcess"/>
    <dgm:cxn modelId="{90CE1B31-FF77-4872-A241-44D00E3DD35E}" type="presOf" srcId="{A628840F-4B61-4099-8C83-FBC006AEE050}" destId="{07563520-B054-4AFF-B8A9-307DBD62BAD1}" srcOrd="0" destOrd="0" presId="urn:microsoft.com/office/officeart/2009/3/layout/IncreasingArrowsProcess"/>
    <dgm:cxn modelId="{C24A7236-EA23-4D30-AD22-D42B535DFBF1}" srcId="{95701078-9AE5-4F92-94EC-709898594406}" destId="{5D757853-4D43-437F-ABC7-B2477E7DDEC5}" srcOrd="1" destOrd="0" parTransId="{2C019D75-D7FF-4887-9D9D-897E30B79993}" sibTransId="{A8C29437-7383-4E11-8479-583D323BE20C}"/>
    <dgm:cxn modelId="{15EAB55B-C0D7-49DB-A297-BF7A7AD4D4B5}" srcId="{C68B4A13-F0FA-4072-BEEB-703FE6FC7EE3}" destId="{95701078-9AE5-4F92-94EC-709898594406}" srcOrd="1" destOrd="0" parTransId="{C066B605-434A-4696-896F-28F6E1ADD776}" sibTransId="{74C65E4D-0CFE-4D87-ADDB-6C0BB5E7B2CD}"/>
    <dgm:cxn modelId="{5B965765-D9C7-4679-8FBA-E7F2F1AC80D4}" type="presOf" srcId="{E691021D-2D7F-4DAA-8D06-7FDB80F81C28}" destId="{30511FCA-CD8D-4600-83D8-D1D55EE6BBBE}" srcOrd="0" destOrd="2" presId="urn:microsoft.com/office/officeart/2009/3/layout/IncreasingArrowsProcess"/>
    <dgm:cxn modelId="{B6D5D865-A09C-422C-88EF-00885C99B028}" type="presOf" srcId="{51230585-B9BB-4142-85D3-CD302A78F786}" destId="{30511FCA-CD8D-4600-83D8-D1D55EE6BBBE}" srcOrd="0" destOrd="1" presId="urn:microsoft.com/office/officeart/2009/3/layout/IncreasingArrowsProcess"/>
    <dgm:cxn modelId="{B574B84B-B306-442F-AF97-23D05D08F2C5}" type="presOf" srcId="{C504EF97-3305-44CF-90AF-282C20BC1657}" destId="{30511FCA-CD8D-4600-83D8-D1D55EE6BBBE}" srcOrd="0" destOrd="0" presId="urn:microsoft.com/office/officeart/2009/3/layout/IncreasingArrowsProcess"/>
    <dgm:cxn modelId="{5EE6C975-FBA1-4826-89AA-C7A6047C9EEF}" srcId="{95701078-9AE5-4F92-94EC-709898594406}" destId="{83FEA402-D7E8-4B37-A7FB-44A7EBE60351}" srcOrd="0" destOrd="0" parTransId="{EEDFD2B5-102B-4971-813F-5221D29C07F8}" sibTransId="{76D74DDB-ECF9-4050-B78A-7C7A7B1C217D}"/>
    <dgm:cxn modelId="{F742047D-242D-4AA6-8261-544BB22DA2F8}" srcId="{A628840F-4B61-4099-8C83-FBC006AEE050}" destId="{C504EF97-3305-44CF-90AF-282C20BC1657}" srcOrd="0" destOrd="0" parTransId="{38937C7E-2350-4363-AC16-39AEA5660C68}" sibTransId="{1D010144-D5F3-426E-AD46-7536F77C7FBC}"/>
    <dgm:cxn modelId="{D2397089-06C7-4308-B2AD-5B2F0C62BD9A}" srcId="{C68B4A13-F0FA-4072-BEEB-703FE6FC7EE3}" destId="{A628840F-4B61-4099-8C83-FBC006AEE050}" srcOrd="0" destOrd="0" parTransId="{15AB0869-A616-4FE3-88AA-7275C93FD375}" sibTransId="{C7A5DF9A-2661-4640-BBB2-B5E633C2872E}"/>
    <dgm:cxn modelId="{DA0A3FA9-DA95-4F6D-8454-6BC5929EAF6F}" srcId="{A628840F-4B61-4099-8C83-FBC006AEE050}" destId="{51230585-B9BB-4142-85D3-CD302A78F786}" srcOrd="1" destOrd="0" parTransId="{1418457C-C669-4408-BE6B-EB13CD88636E}" sibTransId="{2803B86D-088A-4C9C-B557-2171C577D4AC}"/>
    <dgm:cxn modelId="{99AC92BE-1AA2-446D-A81D-CCAB5E8A1A03}" srcId="{A628840F-4B61-4099-8C83-FBC006AEE050}" destId="{E691021D-2D7F-4DAA-8D06-7FDB80F81C28}" srcOrd="2" destOrd="0" parTransId="{56029197-B04C-4B1B-B706-C65AA3ADE680}" sibTransId="{FC27BCD3-5A8B-426B-B0EB-108CA25233A2}"/>
    <dgm:cxn modelId="{2C64BFD3-8FF1-4852-89C1-958580285F80}" type="presOf" srcId="{83FEA402-D7E8-4B37-A7FB-44A7EBE60351}" destId="{E747311B-FD4E-450D-A766-42DC256DA79B}" srcOrd="0" destOrd="0" presId="urn:microsoft.com/office/officeart/2009/3/layout/IncreasingArrowsProcess"/>
    <dgm:cxn modelId="{8506B1DB-8CF7-4D8F-9ABF-4C6BB2135870}" type="presOf" srcId="{C68B4A13-F0FA-4072-BEEB-703FE6FC7EE3}" destId="{3BC1B7C7-BAC6-4DE5-A566-2513A198DA4F}" srcOrd="0" destOrd="0" presId="urn:microsoft.com/office/officeart/2009/3/layout/IncreasingArrowsProcess"/>
    <dgm:cxn modelId="{3FD8AEA2-7E9A-4BBD-9171-5F09CF3663CA}" type="presParOf" srcId="{3BC1B7C7-BAC6-4DE5-A566-2513A198DA4F}" destId="{07563520-B054-4AFF-B8A9-307DBD62BAD1}" srcOrd="0" destOrd="0" presId="urn:microsoft.com/office/officeart/2009/3/layout/IncreasingArrowsProcess"/>
    <dgm:cxn modelId="{A023F0F2-3A61-4098-9E97-486B2088A40C}" type="presParOf" srcId="{3BC1B7C7-BAC6-4DE5-A566-2513A198DA4F}" destId="{30511FCA-CD8D-4600-83D8-D1D55EE6BBBE}" srcOrd="1" destOrd="0" presId="urn:microsoft.com/office/officeart/2009/3/layout/IncreasingArrowsProcess"/>
    <dgm:cxn modelId="{CFF331C0-383D-4369-8DF3-7C88B589DE9A}" type="presParOf" srcId="{3BC1B7C7-BAC6-4DE5-A566-2513A198DA4F}" destId="{217951B5-1F70-4A8F-A69F-02F9E92175CA}" srcOrd="2" destOrd="0" presId="urn:microsoft.com/office/officeart/2009/3/layout/IncreasingArrowsProcess"/>
    <dgm:cxn modelId="{65F52AAA-2824-4BD1-B021-9F62F81FA163}" type="presParOf" srcId="{3BC1B7C7-BAC6-4DE5-A566-2513A198DA4F}" destId="{E747311B-FD4E-450D-A766-42DC256DA79B}"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B79DE1-8EBC-4977-9944-863782A4A710}" type="doc">
      <dgm:prSet loTypeId="urn:microsoft.com/office/officeart/2005/8/layout/hProcess9" loCatId="process" qsTypeId="urn:microsoft.com/office/officeart/2005/8/quickstyle/simple5" qsCatId="simple" csTypeId="urn:microsoft.com/office/officeart/2005/8/colors/accent6_1" csCatId="accent6" phldr="1"/>
      <dgm:spPr/>
      <dgm:t>
        <a:bodyPr/>
        <a:lstStyle/>
        <a:p>
          <a:endParaRPr lang="sv-SE"/>
        </a:p>
      </dgm:t>
    </dgm:pt>
    <dgm:pt modelId="{1A642876-4CAE-4303-8FFD-924F35F5B672}">
      <dgm:prSet phldrT="[Text]" custT="1"/>
      <dgm:spPr/>
      <dgm:t>
        <a:bodyPr/>
        <a:lstStyle/>
        <a:p>
          <a:pPr algn="ctr"/>
          <a:r>
            <a:rPr lang="sv-SE" sz="1400" b="1" dirty="0" err="1"/>
            <a:t>Över-sättning</a:t>
          </a:r>
          <a:r>
            <a:rPr lang="sv-SE" sz="1100" dirty="0"/>
            <a:t> 	</a:t>
          </a:r>
        </a:p>
      </dgm:t>
    </dgm:pt>
    <dgm:pt modelId="{43733D76-C8CB-476F-97E5-4234CBDFA14C}" type="parTrans" cxnId="{B41DAE3B-48B2-44B7-9019-2E89121135B6}">
      <dgm:prSet/>
      <dgm:spPr/>
      <dgm:t>
        <a:bodyPr/>
        <a:lstStyle/>
        <a:p>
          <a:endParaRPr lang="sv-SE"/>
        </a:p>
      </dgm:t>
    </dgm:pt>
    <dgm:pt modelId="{71633CA6-1962-4D4A-9411-A81EDE41B66A}" type="sibTrans" cxnId="{B41DAE3B-48B2-44B7-9019-2E89121135B6}">
      <dgm:prSet/>
      <dgm:spPr/>
      <dgm:t>
        <a:bodyPr/>
        <a:lstStyle/>
        <a:p>
          <a:endParaRPr lang="sv-SE"/>
        </a:p>
      </dgm:t>
    </dgm:pt>
    <dgm:pt modelId="{BA291B9C-EAFE-47CF-B537-ABA18DB71289}">
      <dgm:prSet phldrT="[Text]" custT="1"/>
      <dgm:spPr/>
      <dgm:t>
        <a:bodyPr/>
        <a:lstStyle/>
        <a:p>
          <a:endParaRPr lang="sv-SE" sz="1100" dirty="0"/>
        </a:p>
        <a:p>
          <a:r>
            <a:rPr lang="sv-SE" sz="1400" b="1" dirty="0"/>
            <a:t>Medicinsk expert-granskning</a:t>
          </a:r>
        </a:p>
        <a:p>
          <a:endParaRPr lang="sv-SE" sz="1100" dirty="0"/>
        </a:p>
      </dgm:t>
    </dgm:pt>
    <dgm:pt modelId="{44B6F311-7787-437F-836D-CF8F28B9B5A9}" type="parTrans" cxnId="{D6004B5C-76FF-48A9-9F26-F803958B2B73}">
      <dgm:prSet/>
      <dgm:spPr/>
      <dgm:t>
        <a:bodyPr/>
        <a:lstStyle/>
        <a:p>
          <a:endParaRPr lang="sv-SE"/>
        </a:p>
      </dgm:t>
    </dgm:pt>
    <dgm:pt modelId="{6E92741D-D980-48BF-A082-8ABE9DB040A4}" type="sibTrans" cxnId="{D6004B5C-76FF-48A9-9F26-F803958B2B73}">
      <dgm:prSet/>
      <dgm:spPr/>
      <dgm:t>
        <a:bodyPr/>
        <a:lstStyle/>
        <a:p>
          <a:endParaRPr lang="sv-SE"/>
        </a:p>
      </dgm:t>
    </dgm:pt>
    <dgm:pt modelId="{AC0ADB59-85C2-4B55-8079-596441D0248E}">
      <dgm:prSet phldrT="[Text]"/>
      <dgm:spPr/>
      <dgm:t>
        <a:bodyPr/>
        <a:lstStyle/>
        <a:p>
          <a:r>
            <a:rPr lang="sv-SE" b="1" dirty="0"/>
            <a:t>Intern granskning</a:t>
          </a:r>
        </a:p>
      </dgm:t>
    </dgm:pt>
    <dgm:pt modelId="{18F81D4A-F723-4ABB-AACB-48834F429B6F}" type="parTrans" cxnId="{77BB4692-59EB-4993-A192-AF0CE10E7462}">
      <dgm:prSet/>
      <dgm:spPr/>
      <dgm:t>
        <a:bodyPr/>
        <a:lstStyle/>
        <a:p>
          <a:endParaRPr lang="sv-SE"/>
        </a:p>
      </dgm:t>
    </dgm:pt>
    <dgm:pt modelId="{F4708249-1382-43CB-BA99-6C16C1EAC56A}" type="sibTrans" cxnId="{77BB4692-59EB-4993-A192-AF0CE10E7462}">
      <dgm:prSet/>
      <dgm:spPr/>
      <dgm:t>
        <a:bodyPr/>
        <a:lstStyle/>
        <a:p>
          <a:endParaRPr lang="sv-SE"/>
        </a:p>
      </dgm:t>
    </dgm:pt>
    <dgm:pt modelId="{AC9D62FD-E5FC-4656-9061-E44A8EA6E575}">
      <dgm:prSet/>
      <dgm:spPr/>
      <dgm:t>
        <a:bodyPr/>
        <a:lstStyle/>
        <a:p>
          <a:r>
            <a:rPr lang="sv-SE" b="1" dirty="0"/>
            <a:t>Överföring till WHO:s plattform</a:t>
          </a:r>
        </a:p>
      </dgm:t>
    </dgm:pt>
    <dgm:pt modelId="{6C032F39-4AD3-4C87-90A3-E1656E8B56D0}" type="parTrans" cxnId="{94F66DB7-3276-4951-BEFF-8FDA0A3DD8BC}">
      <dgm:prSet/>
      <dgm:spPr/>
      <dgm:t>
        <a:bodyPr/>
        <a:lstStyle/>
        <a:p>
          <a:endParaRPr lang="sv-SE"/>
        </a:p>
      </dgm:t>
    </dgm:pt>
    <dgm:pt modelId="{6B8E2326-0A9D-4AA8-ADB5-E82CC89F3906}" type="sibTrans" cxnId="{94F66DB7-3276-4951-BEFF-8FDA0A3DD8BC}">
      <dgm:prSet/>
      <dgm:spPr/>
      <dgm:t>
        <a:bodyPr/>
        <a:lstStyle/>
        <a:p>
          <a:endParaRPr lang="sv-SE"/>
        </a:p>
      </dgm:t>
    </dgm:pt>
    <dgm:pt modelId="{53CFD434-8009-44C4-9A0F-241009612913}">
      <dgm:prSet/>
      <dgm:spPr/>
      <dgm:t>
        <a:bodyPr/>
        <a:lstStyle/>
        <a:p>
          <a:r>
            <a:rPr lang="sv-SE" b="1"/>
            <a:t>Extern granskning</a:t>
          </a:r>
          <a:endParaRPr lang="sv-SE" b="1" dirty="0"/>
        </a:p>
      </dgm:t>
    </dgm:pt>
    <dgm:pt modelId="{63CA3CC3-40D6-4619-9521-21499DA25588}" type="parTrans" cxnId="{2A096FD3-6BC7-4D47-B1E2-B77741E3E7B5}">
      <dgm:prSet/>
      <dgm:spPr/>
      <dgm:t>
        <a:bodyPr/>
        <a:lstStyle/>
        <a:p>
          <a:endParaRPr lang="sv-SE"/>
        </a:p>
      </dgm:t>
    </dgm:pt>
    <dgm:pt modelId="{D0072689-67A2-45A7-B681-3FADEDBA2DF5}" type="sibTrans" cxnId="{2A096FD3-6BC7-4D47-B1E2-B77741E3E7B5}">
      <dgm:prSet/>
      <dgm:spPr/>
      <dgm:t>
        <a:bodyPr/>
        <a:lstStyle/>
        <a:p>
          <a:endParaRPr lang="sv-SE"/>
        </a:p>
      </dgm:t>
    </dgm:pt>
    <dgm:pt modelId="{3882B304-298C-40FE-8F5F-2ACB8817F5EA}">
      <dgm:prSet custT="1"/>
      <dgm:spPr/>
      <dgm:t>
        <a:bodyPr/>
        <a:lstStyle/>
        <a:p>
          <a:pPr algn="ctr"/>
          <a:endParaRPr lang="sv-SE" sz="1100" dirty="0"/>
        </a:p>
        <a:p>
          <a:pPr algn="ctr"/>
          <a:r>
            <a:rPr lang="sv-SE" sz="1400" b="1" dirty="0"/>
            <a:t>Utestående frågor</a:t>
          </a:r>
        </a:p>
        <a:p>
          <a:pPr algn="ctr"/>
          <a:endParaRPr lang="sv-SE" sz="1100" dirty="0"/>
        </a:p>
      </dgm:t>
    </dgm:pt>
    <dgm:pt modelId="{6FB3B1AB-51BA-4A33-A7F0-0882667EF343}" type="parTrans" cxnId="{4D31884B-8B28-4F64-AF3A-41CCE20E8763}">
      <dgm:prSet/>
      <dgm:spPr/>
      <dgm:t>
        <a:bodyPr/>
        <a:lstStyle/>
        <a:p>
          <a:endParaRPr lang="sv-SE"/>
        </a:p>
      </dgm:t>
    </dgm:pt>
    <dgm:pt modelId="{21B1D6F0-A5CA-42E2-BE8B-6B3C5584BA12}" type="sibTrans" cxnId="{4D31884B-8B28-4F64-AF3A-41CCE20E8763}">
      <dgm:prSet/>
      <dgm:spPr/>
      <dgm:t>
        <a:bodyPr/>
        <a:lstStyle/>
        <a:p>
          <a:endParaRPr lang="sv-SE"/>
        </a:p>
      </dgm:t>
    </dgm:pt>
    <dgm:pt modelId="{865C83B1-E1F6-4BB5-8918-B1544611293E}">
      <dgm:prSet/>
      <dgm:spPr/>
      <dgm:t>
        <a:bodyPr/>
        <a:lstStyle/>
        <a:p>
          <a:r>
            <a:rPr lang="sv-SE" b="1" dirty="0"/>
            <a:t>ICD-11 publik i WHO:s plattform</a:t>
          </a:r>
        </a:p>
      </dgm:t>
    </dgm:pt>
    <dgm:pt modelId="{A557D191-E345-4792-876F-FE1E5134BC89}" type="parTrans" cxnId="{8C9FF1E0-0D3A-46B6-A12B-E445612AC3A8}">
      <dgm:prSet/>
      <dgm:spPr/>
      <dgm:t>
        <a:bodyPr/>
        <a:lstStyle/>
        <a:p>
          <a:endParaRPr lang="sv-SE"/>
        </a:p>
      </dgm:t>
    </dgm:pt>
    <dgm:pt modelId="{6137DA42-6714-4A4F-9E52-DDE6124AA33E}" type="sibTrans" cxnId="{8C9FF1E0-0D3A-46B6-A12B-E445612AC3A8}">
      <dgm:prSet/>
      <dgm:spPr/>
      <dgm:t>
        <a:bodyPr/>
        <a:lstStyle/>
        <a:p>
          <a:endParaRPr lang="sv-SE"/>
        </a:p>
      </dgm:t>
    </dgm:pt>
    <dgm:pt modelId="{D09E6F59-71A8-4815-B031-EA9DE041DDA7}">
      <dgm:prSet custT="1"/>
      <dgm:spPr/>
      <dgm:t>
        <a:bodyPr/>
        <a:lstStyle/>
        <a:p>
          <a:r>
            <a:rPr lang="sv-SE" sz="1400" b="1" dirty="0"/>
            <a:t>Korrektur-läsning Språk-granskning</a:t>
          </a:r>
        </a:p>
      </dgm:t>
    </dgm:pt>
    <dgm:pt modelId="{DB06AD30-5C6A-4AA4-924A-354E55CA4C7F}" type="parTrans" cxnId="{CC4447E0-4F44-41AB-B3BD-B5C14E0CA14D}">
      <dgm:prSet/>
      <dgm:spPr/>
      <dgm:t>
        <a:bodyPr/>
        <a:lstStyle/>
        <a:p>
          <a:endParaRPr lang="sv-SE"/>
        </a:p>
      </dgm:t>
    </dgm:pt>
    <dgm:pt modelId="{EFA626F4-A5F2-4213-8CC9-76A2EFD017C8}" type="sibTrans" cxnId="{CC4447E0-4F44-41AB-B3BD-B5C14E0CA14D}">
      <dgm:prSet/>
      <dgm:spPr/>
      <dgm:t>
        <a:bodyPr/>
        <a:lstStyle/>
        <a:p>
          <a:endParaRPr lang="sv-SE"/>
        </a:p>
      </dgm:t>
    </dgm:pt>
    <dgm:pt modelId="{F413D8DA-CCF4-48CC-8DF0-CE318C3C4522}" type="pres">
      <dgm:prSet presAssocID="{D2B79DE1-8EBC-4977-9944-863782A4A710}" presName="CompostProcess" presStyleCnt="0">
        <dgm:presLayoutVars>
          <dgm:dir/>
          <dgm:resizeHandles val="exact"/>
        </dgm:presLayoutVars>
      </dgm:prSet>
      <dgm:spPr/>
    </dgm:pt>
    <dgm:pt modelId="{034BB5CA-E568-4DE9-9442-CD030B420F2F}" type="pres">
      <dgm:prSet presAssocID="{D2B79DE1-8EBC-4977-9944-863782A4A710}" presName="arrow" presStyleLbl="bgShp" presStyleIdx="0" presStyleCnt="1"/>
      <dgm:spPr>
        <a:solidFill>
          <a:schemeClr val="accent1">
            <a:lumMod val="75000"/>
          </a:schemeClr>
        </a:solidFill>
      </dgm:spPr>
    </dgm:pt>
    <dgm:pt modelId="{F0B9225E-C666-49F5-A16C-3662C58C8207}" type="pres">
      <dgm:prSet presAssocID="{D2B79DE1-8EBC-4977-9944-863782A4A710}" presName="linearProcess" presStyleCnt="0"/>
      <dgm:spPr/>
    </dgm:pt>
    <dgm:pt modelId="{B215E73D-04BE-47FD-B6AE-2F6AA909C874}" type="pres">
      <dgm:prSet presAssocID="{1A642876-4CAE-4303-8FFD-924F35F5B672}" presName="textNode" presStyleLbl="node1" presStyleIdx="0" presStyleCnt="8">
        <dgm:presLayoutVars>
          <dgm:bulletEnabled val="1"/>
        </dgm:presLayoutVars>
      </dgm:prSet>
      <dgm:spPr/>
    </dgm:pt>
    <dgm:pt modelId="{87A9C856-52DB-4E39-845B-2275B6947046}" type="pres">
      <dgm:prSet presAssocID="{71633CA6-1962-4D4A-9411-A81EDE41B66A}" presName="sibTrans" presStyleCnt="0"/>
      <dgm:spPr/>
    </dgm:pt>
    <dgm:pt modelId="{C2206B13-E46B-495F-A5B7-24E3EE5ABEDA}" type="pres">
      <dgm:prSet presAssocID="{BA291B9C-EAFE-47CF-B537-ABA18DB71289}" presName="textNode" presStyleLbl="node1" presStyleIdx="1" presStyleCnt="8">
        <dgm:presLayoutVars>
          <dgm:bulletEnabled val="1"/>
        </dgm:presLayoutVars>
      </dgm:prSet>
      <dgm:spPr/>
    </dgm:pt>
    <dgm:pt modelId="{74046E5A-3684-41B8-83C5-DC6C221C4E14}" type="pres">
      <dgm:prSet presAssocID="{6E92741D-D980-48BF-A082-8ABE9DB040A4}" presName="sibTrans" presStyleCnt="0"/>
      <dgm:spPr/>
    </dgm:pt>
    <dgm:pt modelId="{D5B84856-2ADD-46FD-9D67-6EDEE27B2B70}" type="pres">
      <dgm:prSet presAssocID="{3882B304-298C-40FE-8F5F-2ACB8817F5EA}" presName="textNode" presStyleLbl="node1" presStyleIdx="2" presStyleCnt="8">
        <dgm:presLayoutVars>
          <dgm:bulletEnabled val="1"/>
        </dgm:presLayoutVars>
      </dgm:prSet>
      <dgm:spPr/>
    </dgm:pt>
    <dgm:pt modelId="{9D950FFD-DC13-453F-87BB-E862F4A44BF3}" type="pres">
      <dgm:prSet presAssocID="{21B1D6F0-A5CA-42E2-BE8B-6B3C5584BA12}" presName="sibTrans" presStyleCnt="0"/>
      <dgm:spPr/>
    </dgm:pt>
    <dgm:pt modelId="{2B83695C-A927-4FCE-819D-DBDD1F1C79E0}" type="pres">
      <dgm:prSet presAssocID="{D09E6F59-71A8-4815-B031-EA9DE041DDA7}" presName="textNode" presStyleLbl="node1" presStyleIdx="3" presStyleCnt="8">
        <dgm:presLayoutVars>
          <dgm:bulletEnabled val="1"/>
        </dgm:presLayoutVars>
      </dgm:prSet>
      <dgm:spPr/>
    </dgm:pt>
    <dgm:pt modelId="{97C919E2-6176-424A-AC1B-F08112CD58BC}" type="pres">
      <dgm:prSet presAssocID="{EFA626F4-A5F2-4213-8CC9-76A2EFD017C8}" presName="sibTrans" presStyleCnt="0"/>
      <dgm:spPr/>
    </dgm:pt>
    <dgm:pt modelId="{4D88938C-8745-48FA-9AE2-A3C250E0D14C}" type="pres">
      <dgm:prSet presAssocID="{AC9D62FD-E5FC-4656-9061-E44A8EA6E575}" presName="textNode" presStyleLbl="node1" presStyleIdx="4" presStyleCnt="8">
        <dgm:presLayoutVars>
          <dgm:bulletEnabled val="1"/>
        </dgm:presLayoutVars>
      </dgm:prSet>
      <dgm:spPr/>
    </dgm:pt>
    <dgm:pt modelId="{8B53E771-091D-4463-9426-D44205A078F8}" type="pres">
      <dgm:prSet presAssocID="{6B8E2326-0A9D-4AA8-ADB5-E82CC89F3906}" presName="sibTrans" presStyleCnt="0"/>
      <dgm:spPr/>
    </dgm:pt>
    <dgm:pt modelId="{8BED741F-06D3-4FD1-8025-37C65C4DA0E9}" type="pres">
      <dgm:prSet presAssocID="{AC0ADB59-85C2-4B55-8079-596441D0248E}" presName="textNode" presStyleLbl="node1" presStyleIdx="5" presStyleCnt="8">
        <dgm:presLayoutVars>
          <dgm:bulletEnabled val="1"/>
        </dgm:presLayoutVars>
      </dgm:prSet>
      <dgm:spPr/>
    </dgm:pt>
    <dgm:pt modelId="{A6DBF82F-B8A7-45F9-9AD0-4F859CAB1B2B}" type="pres">
      <dgm:prSet presAssocID="{F4708249-1382-43CB-BA99-6C16C1EAC56A}" presName="sibTrans" presStyleCnt="0"/>
      <dgm:spPr/>
    </dgm:pt>
    <dgm:pt modelId="{6EBA2240-74DC-4ECF-90A8-D09D1789017A}" type="pres">
      <dgm:prSet presAssocID="{53CFD434-8009-44C4-9A0F-241009612913}" presName="textNode" presStyleLbl="node1" presStyleIdx="6" presStyleCnt="8">
        <dgm:presLayoutVars>
          <dgm:bulletEnabled val="1"/>
        </dgm:presLayoutVars>
      </dgm:prSet>
      <dgm:spPr/>
    </dgm:pt>
    <dgm:pt modelId="{EFD7899D-5FB5-4468-AAAD-BEE9FE6A154B}" type="pres">
      <dgm:prSet presAssocID="{D0072689-67A2-45A7-B681-3FADEDBA2DF5}" presName="sibTrans" presStyleCnt="0"/>
      <dgm:spPr/>
    </dgm:pt>
    <dgm:pt modelId="{79CB0DA2-F1E4-467D-AB0E-160B5ABEFDF2}" type="pres">
      <dgm:prSet presAssocID="{865C83B1-E1F6-4BB5-8918-B1544611293E}" presName="textNode" presStyleLbl="node1" presStyleIdx="7" presStyleCnt="8">
        <dgm:presLayoutVars>
          <dgm:bulletEnabled val="1"/>
        </dgm:presLayoutVars>
      </dgm:prSet>
      <dgm:spPr/>
    </dgm:pt>
  </dgm:ptLst>
  <dgm:cxnLst>
    <dgm:cxn modelId="{F7C27D0C-0579-4EC9-A66D-F30E2A84953C}" type="presOf" srcId="{865C83B1-E1F6-4BB5-8918-B1544611293E}" destId="{79CB0DA2-F1E4-467D-AB0E-160B5ABEFDF2}" srcOrd="0" destOrd="0" presId="urn:microsoft.com/office/officeart/2005/8/layout/hProcess9"/>
    <dgm:cxn modelId="{F2DA8018-F457-4310-8109-396A161FDAAB}" type="presOf" srcId="{AC9D62FD-E5FC-4656-9061-E44A8EA6E575}" destId="{4D88938C-8745-48FA-9AE2-A3C250E0D14C}" srcOrd="0" destOrd="0" presId="urn:microsoft.com/office/officeart/2005/8/layout/hProcess9"/>
    <dgm:cxn modelId="{B114D927-1DC0-441B-AA03-7DDD09CBE1B5}" type="presOf" srcId="{D09E6F59-71A8-4815-B031-EA9DE041DDA7}" destId="{2B83695C-A927-4FCE-819D-DBDD1F1C79E0}" srcOrd="0" destOrd="0" presId="urn:microsoft.com/office/officeart/2005/8/layout/hProcess9"/>
    <dgm:cxn modelId="{CE066036-93B2-45EA-B269-335CD483B236}" type="presOf" srcId="{1A642876-4CAE-4303-8FFD-924F35F5B672}" destId="{B215E73D-04BE-47FD-B6AE-2F6AA909C874}" srcOrd="0" destOrd="0" presId="urn:microsoft.com/office/officeart/2005/8/layout/hProcess9"/>
    <dgm:cxn modelId="{B41DAE3B-48B2-44B7-9019-2E89121135B6}" srcId="{D2B79DE1-8EBC-4977-9944-863782A4A710}" destId="{1A642876-4CAE-4303-8FFD-924F35F5B672}" srcOrd="0" destOrd="0" parTransId="{43733D76-C8CB-476F-97E5-4234CBDFA14C}" sibTransId="{71633CA6-1962-4D4A-9411-A81EDE41B66A}"/>
    <dgm:cxn modelId="{D6004B5C-76FF-48A9-9F26-F803958B2B73}" srcId="{D2B79DE1-8EBC-4977-9944-863782A4A710}" destId="{BA291B9C-EAFE-47CF-B537-ABA18DB71289}" srcOrd="1" destOrd="0" parTransId="{44B6F311-7787-437F-836D-CF8F28B9B5A9}" sibTransId="{6E92741D-D980-48BF-A082-8ABE9DB040A4}"/>
    <dgm:cxn modelId="{FD95205F-4940-48FD-BD1F-22CD13D78095}" type="presOf" srcId="{3882B304-298C-40FE-8F5F-2ACB8817F5EA}" destId="{D5B84856-2ADD-46FD-9D67-6EDEE27B2B70}" srcOrd="0" destOrd="0" presId="urn:microsoft.com/office/officeart/2005/8/layout/hProcess9"/>
    <dgm:cxn modelId="{4D31884B-8B28-4F64-AF3A-41CCE20E8763}" srcId="{D2B79DE1-8EBC-4977-9944-863782A4A710}" destId="{3882B304-298C-40FE-8F5F-2ACB8817F5EA}" srcOrd="2" destOrd="0" parTransId="{6FB3B1AB-51BA-4A33-A7F0-0882667EF343}" sibTransId="{21B1D6F0-A5CA-42E2-BE8B-6B3C5584BA12}"/>
    <dgm:cxn modelId="{77BB4692-59EB-4993-A192-AF0CE10E7462}" srcId="{D2B79DE1-8EBC-4977-9944-863782A4A710}" destId="{AC0ADB59-85C2-4B55-8079-596441D0248E}" srcOrd="5" destOrd="0" parTransId="{18F81D4A-F723-4ABB-AACB-48834F429B6F}" sibTransId="{F4708249-1382-43CB-BA99-6C16C1EAC56A}"/>
    <dgm:cxn modelId="{94F66DB7-3276-4951-BEFF-8FDA0A3DD8BC}" srcId="{D2B79DE1-8EBC-4977-9944-863782A4A710}" destId="{AC9D62FD-E5FC-4656-9061-E44A8EA6E575}" srcOrd="4" destOrd="0" parTransId="{6C032F39-4AD3-4C87-90A3-E1656E8B56D0}" sibTransId="{6B8E2326-0A9D-4AA8-ADB5-E82CC89F3906}"/>
    <dgm:cxn modelId="{2A096FD3-6BC7-4D47-B1E2-B77741E3E7B5}" srcId="{D2B79DE1-8EBC-4977-9944-863782A4A710}" destId="{53CFD434-8009-44C4-9A0F-241009612913}" srcOrd="6" destOrd="0" parTransId="{63CA3CC3-40D6-4619-9521-21499DA25588}" sibTransId="{D0072689-67A2-45A7-B681-3FADEDBA2DF5}"/>
    <dgm:cxn modelId="{595CABD6-AC96-445C-A817-FD83783FCE6E}" type="presOf" srcId="{BA291B9C-EAFE-47CF-B537-ABA18DB71289}" destId="{C2206B13-E46B-495F-A5B7-24E3EE5ABEDA}" srcOrd="0" destOrd="0" presId="urn:microsoft.com/office/officeart/2005/8/layout/hProcess9"/>
    <dgm:cxn modelId="{9FFE7DDA-62C8-4B57-A40E-399D49C804F2}" type="presOf" srcId="{D2B79DE1-8EBC-4977-9944-863782A4A710}" destId="{F413D8DA-CCF4-48CC-8DF0-CE318C3C4522}" srcOrd="0" destOrd="0" presId="urn:microsoft.com/office/officeart/2005/8/layout/hProcess9"/>
    <dgm:cxn modelId="{CC4447E0-4F44-41AB-B3BD-B5C14E0CA14D}" srcId="{D2B79DE1-8EBC-4977-9944-863782A4A710}" destId="{D09E6F59-71A8-4815-B031-EA9DE041DDA7}" srcOrd="3" destOrd="0" parTransId="{DB06AD30-5C6A-4AA4-924A-354E55CA4C7F}" sibTransId="{EFA626F4-A5F2-4213-8CC9-76A2EFD017C8}"/>
    <dgm:cxn modelId="{8C9FF1E0-0D3A-46B6-A12B-E445612AC3A8}" srcId="{D2B79DE1-8EBC-4977-9944-863782A4A710}" destId="{865C83B1-E1F6-4BB5-8918-B1544611293E}" srcOrd="7" destOrd="0" parTransId="{A557D191-E345-4792-876F-FE1E5134BC89}" sibTransId="{6137DA42-6714-4A4F-9E52-DDE6124AA33E}"/>
    <dgm:cxn modelId="{3008CEF3-1558-4C65-BEDE-D32341ABCA3A}" type="presOf" srcId="{AC0ADB59-85C2-4B55-8079-596441D0248E}" destId="{8BED741F-06D3-4FD1-8025-37C65C4DA0E9}" srcOrd="0" destOrd="0" presId="urn:microsoft.com/office/officeart/2005/8/layout/hProcess9"/>
    <dgm:cxn modelId="{EC93A8FA-C648-4ACA-BDEE-203A3484CFD4}" type="presOf" srcId="{53CFD434-8009-44C4-9A0F-241009612913}" destId="{6EBA2240-74DC-4ECF-90A8-D09D1789017A}" srcOrd="0" destOrd="0" presId="urn:microsoft.com/office/officeart/2005/8/layout/hProcess9"/>
    <dgm:cxn modelId="{47754D4D-7E43-46B0-BDEC-A76DCCDCFCE1}" type="presParOf" srcId="{F413D8DA-CCF4-48CC-8DF0-CE318C3C4522}" destId="{034BB5CA-E568-4DE9-9442-CD030B420F2F}" srcOrd="0" destOrd="0" presId="urn:microsoft.com/office/officeart/2005/8/layout/hProcess9"/>
    <dgm:cxn modelId="{9064AC01-8937-4044-B8F0-F0FA5DE05F3E}" type="presParOf" srcId="{F413D8DA-CCF4-48CC-8DF0-CE318C3C4522}" destId="{F0B9225E-C666-49F5-A16C-3662C58C8207}" srcOrd="1" destOrd="0" presId="urn:microsoft.com/office/officeart/2005/8/layout/hProcess9"/>
    <dgm:cxn modelId="{04567765-2D9F-4116-8713-4D6AC9B09405}" type="presParOf" srcId="{F0B9225E-C666-49F5-A16C-3662C58C8207}" destId="{B215E73D-04BE-47FD-B6AE-2F6AA909C874}" srcOrd="0" destOrd="0" presId="urn:microsoft.com/office/officeart/2005/8/layout/hProcess9"/>
    <dgm:cxn modelId="{39144017-1873-493F-BC96-5B0A73FC086B}" type="presParOf" srcId="{F0B9225E-C666-49F5-A16C-3662C58C8207}" destId="{87A9C856-52DB-4E39-845B-2275B6947046}" srcOrd="1" destOrd="0" presId="urn:microsoft.com/office/officeart/2005/8/layout/hProcess9"/>
    <dgm:cxn modelId="{0D868DC3-B081-449F-B827-D5605557B487}" type="presParOf" srcId="{F0B9225E-C666-49F5-A16C-3662C58C8207}" destId="{C2206B13-E46B-495F-A5B7-24E3EE5ABEDA}" srcOrd="2" destOrd="0" presId="urn:microsoft.com/office/officeart/2005/8/layout/hProcess9"/>
    <dgm:cxn modelId="{3A05F55F-D72A-43C7-80C7-B109AF6B29C2}" type="presParOf" srcId="{F0B9225E-C666-49F5-A16C-3662C58C8207}" destId="{74046E5A-3684-41B8-83C5-DC6C221C4E14}" srcOrd="3" destOrd="0" presId="urn:microsoft.com/office/officeart/2005/8/layout/hProcess9"/>
    <dgm:cxn modelId="{9C2EC3A5-EDCB-4BC1-A6FB-885845E7473A}" type="presParOf" srcId="{F0B9225E-C666-49F5-A16C-3662C58C8207}" destId="{D5B84856-2ADD-46FD-9D67-6EDEE27B2B70}" srcOrd="4" destOrd="0" presId="urn:microsoft.com/office/officeart/2005/8/layout/hProcess9"/>
    <dgm:cxn modelId="{3C5ED739-E3AE-451C-9939-E8033E5A1AE4}" type="presParOf" srcId="{F0B9225E-C666-49F5-A16C-3662C58C8207}" destId="{9D950FFD-DC13-453F-87BB-E862F4A44BF3}" srcOrd="5" destOrd="0" presId="urn:microsoft.com/office/officeart/2005/8/layout/hProcess9"/>
    <dgm:cxn modelId="{0C009C42-9094-4273-8C71-865F511EC298}" type="presParOf" srcId="{F0B9225E-C666-49F5-A16C-3662C58C8207}" destId="{2B83695C-A927-4FCE-819D-DBDD1F1C79E0}" srcOrd="6" destOrd="0" presId="urn:microsoft.com/office/officeart/2005/8/layout/hProcess9"/>
    <dgm:cxn modelId="{5D4976B1-7460-4677-AFC2-186E4139E61E}" type="presParOf" srcId="{F0B9225E-C666-49F5-A16C-3662C58C8207}" destId="{97C919E2-6176-424A-AC1B-F08112CD58BC}" srcOrd="7" destOrd="0" presId="urn:microsoft.com/office/officeart/2005/8/layout/hProcess9"/>
    <dgm:cxn modelId="{B361804D-01AE-425B-885D-68FEC1628E6F}" type="presParOf" srcId="{F0B9225E-C666-49F5-A16C-3662C58C8207}" destId="{4D88938C-8745-48FA-9AE2-A3C250E0D14C}" srcOrd="8" destOrd="0" presId="urn:microsoft.com/office/officeart/2005/8/layout/hProcess9"/>
    <dgm:cxn modelId="{23D37F37-7002-4AE1-BD7B-1D4878E7364D}" type="presParOf" srcId="{F0B9225E-C666-49F5-A16C-3662C58C8207}" destId="{8B53E771-091D-4463-9426-D44205A078F8}" srcOrd="9" destOrd="0" presId="urn:microsoft.com/office/officeart/2005/8/layout/hProcess9"/>
    <dgm:cxn modelId="{672E9A1D-6F27-48CA-8F8C-E4C5EB4A8A6D}" type="presParOf" srcId="{F0B9225E-C666-49F5-A16C-3662C58C8207}" destId="{8BED741F-06D3-4FD1-8025-37C65C4DA0E9}" srcOrd="10" destOrd="0" presId="urn:microsoft.com/office/officeart/2005/8/layout/hProcess9"/>
    <dgm:cxn modelId="{2194620F-FC46-413F-9F61-9A10C711957C}" type="presParOf" srcId="{F0B9225E-C666-49F5-A16C-3662C58C8207}" destId="{A6DBF82F-B8A7-45F9-9AD0-4F859CAB1B2B}" srcOrd="11" destOrd="0" presId="urn:microsoft.com/office/officeart/2005/8/layout/hProcess9"/>
    <dgm:cxn modelId="{4BE8E603-8C74-4826-8007-20F2E3418351}" type="presParOf" srcId="{F0B9225E-C666-49F5-A16C-3662C58C8207}" destId="{6EBA2240-74DC-4ECF-90A8-D09D1789017A}" srcOrd="12" destOrd="0" presId="urn:microsoft.com/office/officeart/2005/8/layout/hProcess9"/>
    <dgm:cxn modelId="{1B384218-8390-44CE-AC47-D86C88EDDBFA}" type="presParOf" srcId="{F0B9225E-C666-49F5-A16C-3662C58C8207}" destId="{EFD7899D-5FB5-4468-AAAD-BEE9FE6A154B}" srcOrd="13" destOrd="0" presId="urn:microsoft.com/office/officeart/2005/8/layout/hProcess9"/>
    <dgm:cxn modelId="{38B903C3-9EDC-4AF7-AA83-22A1BC398EEC}" type="presParOf" srcId="{F0B9225E-C666-49F5-A16C-3662C58C8207}" destId="{79CB0DA2-F1E4-467D-AB0E-160B5ABEFDF2}"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63520-B054-4AFF-B8A9-307DBD62BAD1}">
      <dsp:nvSpPr>
        <dsp:cNvPr id="0" name=""/>
        <dsp:cNvSpPr/>
      </dsp:nvSpPr>
      <dsp:spPr>
        <a:xfrm>
          <a:off x="526893" y="479680"/>
          <a:ext cx="10418639" cy="150069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38236" numCol="1" spcCol="1270" anchor="ctr" anchorCtr="0">
          <a:noAutofit/>
        </a:bodyPr>
        <a:lstStyle/>
        <a:p>
          <a:pPr marL="0" lvl="0" indent="0" algn="l" defTabSz="1155700">
            <a:lnSpc>
              <a:spcPct val="90000"/>
            </a:lnSpc>
            <a:spcBef>
              <a:spcPct val="0"/>
            </a:spcBef>
            <a:spcAft>
              <a:spcPct val="35000"/>
            </a:spcAft>
            <a:buNone/>
          </a:pPr>
          <a:r>
            <a:rPr lang="sv-SE" sz="2600" kern="1200" dirty="0"/>
            <a:t>Påbörjade aktiviteter</a:t>
          </a:r>
        </a:p>
      </dsp:txBody>
      <dsp:txXfrm>
        <a:off x="526893" y="854854"/>
        <a:ext cx="10043465" cy="750348"/>
      </dsp:txXfrm>
    </dsp:sp>
    <dsp:sp modelId="{30511FCA-CD8D-4600-83D8-D1D55EE6BBBE}">
      <dsp:nvSpPr>
        <dsp:cNvPr id="0" name=""/>
        <dsp:cNvSpPr/>
      </dsp:nvSpPr>
      <dsp:spPr>
        <a:xfrm>
          <a:off x="528815" y="1571244"/>
          <a:ext cx="7416998" cy="256585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sv-SE" sz="1300" b="0" kern="1200" dirty="0">
              <a:solidFill>
                <a:schemeClr val="tx1"/>
              </a:solidFill>
            </a:rPr>
            <a:t>Översättning av ICD-11</a:t>
          </a:r>
        </a:p>
        <a:p>
          <a:pPr marL="0" lvl="0" indent="0" algn="l" defTabSz="577850">
            <a:lnSpc>
              <a:spcPct val="90000"/>
            </a:lnSpc>
            <a:spcBef>
              <a:spcPct val="0"/>
            </a:spcBef>
            <a:spcAft>
              <a:spcPct val="35000"/>
            </a:spcAft>
            <a:buNone/>
          </a:pPr>
          <a:r>
            <a:rPr lang="sv-SE" sz="1300" b="0" kern="1200" dirty="0">
              <a:solidFill>
                <a:schemeClr val="tx1"/>
              </a:solidFill>
            </a:rPr>
            <a:t>Systemteknik (IT-infrastruktur)</a:t>
          </a:r>
          <a:endParaRPr lang="sv-SE" sz="1300" kern="1200" dirty="0">
            <a:solidFill>
              <a:schemeClr val="tx1"/>
            </a:solidFill>
          </a:endParaRPr>
        </a:p>
        <a:p>
          <a:pPr marL="0" lvl="0" indent="0" algn="l" defTabSz="577850">
            <a:lnSpc>
              <a:spcPct val="90000"/>
            </a:lnSpc>
            <a:spcBef>
              <a:spcPct val="0"/>
            </a:spcBef>
            <a:spcAft>
              <a:spcPct val="35000"/>
            </a:spcAft>
            <a:buNone/>
          </a:pPr>
          <a:r>
            <a:rPr lang="sv-SE" sz="1300" b="0" kern="1200" dirty="0">
              <a:solidFill>
                <a:schemeClr val="tx1"/>
              </a:solidFill>
            </a:rPr>
            <a:t>Register och inrapportering</a:t>
          </a:r>
        </a:p>
        <a:p>
          <a:pPr marL="0" lvl="0" indent="0" algn="l" defTabSz="577850">
            <a:lnSpc>
              <a:spcPct val="90000"/>
            </a:lnSpc>
            <a:spcBef>
              <a:spcPct val="0"/>
            </a:spcBef>
            <a:spcAft>
              <a:spcPct val="35000"/>
            </a:spcAft>
            <a:buNone/>
          </a:pPr>
          <a:r>
            <a:rPr lang="sv-SE" sz="1300" b="0" kern="1200" dirty="0">
              <a:solidFill>
                <a:schemeClr val="tx1"/>
              </a:solidFill>
            </a:rPr>
            <a:t>Anpassning av </a:t>
          </a:r>
          <a:r>
            <a:rPr lang="sv-SE" sz="1300" b="0" kern="1200" dirty="0" err="1">
              <a:solidFill>
                <a:schemeClr val="tx1"/>
              </a:solidFill>
            </a:rPr>
            <a:t>NordDRG</a:t>
          </a:r>
          <a:endParaRPr lang="sv-SE" sz="1300" b="0" kern="1200" dirty="0">
            <a:solidFill>
              <a:schemeClr val="tx1"/>
            </a:solidFill>
          </a:endParaRPr>
        </a:p>
        <a:p>
          <a:pPr marL="0" lvl="0" indent="0" algn="l" defTabSz="577850">
            <a:lnSpc>
              <a:spcPct val="90000"/>
            </a:lnSpc>
            <a:spcBef>
              <a:spcPct val="0"/>
            </a:spcBef>
            <a:spcAft>
              <a:spcPct val="35000"/>
            </a:spcAft>
            <a:buNone/>
          </a:pPr>
          <a:r>
            <a:rPr lang="sv-SE" sz="1300" b="0" kern="1200" dirty="0">
              <a:solidFill>
                <a:schemeClr val="tx1"/>
              </a:solidFill>
            </a:rPr>
            <a:t>Statistik </a:t>
          </a:r>
        </a:p>
      </dsp:txBody>
      <dsp:txXfrm>
        <a:off x="528815" y="1571244"/>
        <a:ext cx="7416998" cy="2565853"/>
      </dsp:txXfrm>
    </dsp:sp>
    <dsp:sp modelId="{217951B5-1F70-4A8F-A69F-02F9E92175CA}">
      <dsp:nvSpPr>
        <dsp:cNvPr id="0" name=""/>
        <dsp:cNvSpPr/>
      </dsp:nvSpPr>
      <dsp:spPr>
        <a:xfrm>
          <a:off x="5368422" y="1202238"/>
          <a:ext cx="5535383" cy="150069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38236" numCol="1" spcCol="1270" anchor="ctr" anchorCtr="0">
          <a:noAutofit/>
        </a:bodyPr>
        <a:lstStyle/>
        <a:p>
          <a:pPr marL="0" lvl="0" indent="0" algn="l" defTabSz="1155700">
            <a:lnSpc>
              <a:spcPct val="90000"/>
            </a:lnSpc>
            <a:spcBef>
              <a:spcPct val="0"/>
            </a:spcBef>
            <a:spcAft>
              <a:spcPct val="35000"/>
            </a:spcAft>
            <a:buNone/>
          </a:pPr>
          <a:r>
            <a:rPr lang="sv-SE" sz="2600" kern="1200" dirty="0"/>
            <a:t>Kommande aktiviteter </a:t>
          </a:r>
        </a:p>
      </dsp:txBody>
      <dsp:txXfrm>
        <a:off x="5368422" y="1577412"/>
        <a:ext cx="5160209" cy="750348"/>
      </dsp:txXfrm>
    </dsp:sp>
    <dsp:sp modelId="{E747311B-FD4E-450D-A766-42DC256DA79B}">
      <dsp:nvSpPr>
        <dsp:cNvPr id="0" name=""/>
        <dsp:cNvSpPr/>
      </dsp:nvSpPr>
      <dsp:spPr>
        <a:xfrm>
          <a:off x="5377714" y="2282202"/>
          <a:ext cx="4829024" cy="18464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sv-SE" sz="1300" kern="1200" dirty="0"/>
            <a:t>Intern och extern granskning av den svenska översättningen</a:t>
          </a:r>
          <a:endParaRPr lang="sv-SE" sz="1300" b="1" i="1" kern="1200" dirty="0">
            <a:solidFill>
              <a:schemeClr val="tx1"/>
            </a:solidFill>
          </a:endParaRPr>
        </a:p>
        <a:p>
          <a:pPr marL="0" lvl="0" indent="0" algn="l" defTabSz="577850">
            <a:lnSpc>
              <a:spcPct val="90000"/>
            </a:lnSpc>
            <a:spcBef>
              <a:spcPct val="0"/>
            </a:spcBef>
            <a:spcAft>
              <a:spcPct val="35000"/>
            </a:spcAft>
            <a:buNone/>
          </a:pPr>
          <a:r>
            <a:rPr lang="sv-SE" sz="1300" b="0" kern="1200">
              <a:solidFill>
                <a:schemeClr val="tx1"/>
              </a:solidFill>
            </a:rPr>
            <a:t>Information </a:t>
          </a:r>
          <a:r>
            <a:rPr lang="sv-SE" sz="1300" b="0" kern="1200" dirty="0">
              <a:solidFill>
                <a:schemeClr val="tx1"/>
              </a:solidFill>
            </a:rPr>
            <a:t>och dialog med användare</a:t>
          </a:r>
        </a:p>
        <a:p>
          <a:pPr marL="0" lvl="0" indent="0" algn="l" defTabSz="577850">
            <a:lnSpc>
              <a:spcPct val="90000"/>
            </a:lnSpc>
            <a:spcBef>
              <a:spcPct val="0"/>
            </a:spcBef>
            <a:spcAft>
              <a:spcPct val="35000"/>
            </a:spcAft>
            <a:buNone/>
          </a:pPr>
          <a:r>
            <a:rPr lang="sv-SE" sz="1300" b="0" kern="1200" dirty="0">
              <a:solidFill>
                <a:schemeClr val="tx1"/>
              </a:solidFill>
            </a:rPr>
            <a:t>Anpassningar av tekniska system</a:t>
          </a:r>
        </a:p>
        <a:p>
          <a:pPr marL="0" lvl="0" indent="0" algn="l" defTabSz="577850">
            <a:lnSpc>
              <a:spcPct val="90000"/>
            </a:lnSpc>
            <a:spcBef>
              <a:spcPct val="0"/>
            </a:spcBef>
            <a:spcAft>
              <a:spcPct val="35000"/>
            </a:spcAft>
            <a:buNone/>
          </a:pPr>
          <a:r>
            <a:rPr lang="sv-SE" sz="1300" b="0" kern="1200" dirty="0">
              <a:solidFill>
                <a:schemeClr val="tx1"/>
              </a:solidFill>
            </a:rPr>
            <a:t>Utbildningsbehov</a:t>
          </a:r>
        </a:p>
        <a:p>
          <a:pPr marL="0" lvl="0" indent="0" algn="l" defTabSz="577850">
            <a:lnSpc>
              <a:spcPct val="90000"/>
            </a:lnSpc>
            <a:spcBef>
              <a:spcPct val="0"/>
            </a:spcBef>
            <a:spcAft>
              <a:spcPct val="35000"/>
            </a:spcAft>
            <a:buNone/>
          </a:pPr>
          <a:endParaRPr lang="sv-SE" sz="1300" b="0" kern="1200" dirty="0">
            <a:solidFill>
              <a:schemeClr val="tx1"/>
            </a:solidFill>
          </a:endParaRPr>
        </a:p>
        <a:p>
          <a:pPr marL="0" lvl="0" indent="0" algn="l" defTabSz="577850">
            <a:lnSpc>
              <a:spcPct val="90000"/>
            </a:lnSpc>
            <a:spcBef>
              <a:spcPct val="0"/>
            </a:spcBef>
            <a:spcAft>
              <a:spcPct val="35000"/>
            </a:spcAft>
            <a:buNone/>
          </a:pPr>
          <a:r>
            <a:rPr lang="sv-SE" sz="1300" b="1" i="1" kern="1200" dirty="0">
              <a:solidFill>
                <a:schemeClr val="tx1"/>
              </a:solidFill>
            </a:rPr>
            <a:t>Externa behov kommer utredas vidare</a:t>
          </a:r>
        </a:p>
      </dsp:txBody>
      <dsp:txXfrm>
        <a:off x="5377714" y="2282202"/>
        <a:ext cx="4829024" cy="1846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BB5CA-E568-4DE9-9442-CD030B420F2F}">
      <dsp:nvSpPr>
        <dsp:cNvPr id="0" name=""/>
        <dsp:cNvSpPr/>
      </dsp:nvSpPr>
      <dsp:spPr>
        <a:xfrm>
          <a:off x="788669" y="0"/>
          <a:ext cx="8938260" cy="4351338"/>
        </a:xfrm>
        <a:prstGeom prst="rightArrow">
          <a:avLst/>
        </a:prstGeom>
        <a:solidFill>
          <a:schemeClr val="accent1">
            <a:lumMod val="75000"/>
          </a:schemeClr>
        </a:solidFill>
        <a:ln>
          <a:noFill/>
        </a:ln>
        <a:effectLst/>
      </dsp:spPr>
      <dsp:style>
        <a:lnRef idx="0">
          <a:scrgbClr r="0" g="0" b="0"/>
        </a:lnRef>
        <a:fillRef idx="1">
          <a:scrgbClr r="0" g="0" b="0"/>
        </a:fillRef>
        <a:effectRef idx="2">
          <a:scrgbClr r="0" g="0" b="0"/>
        </a:effectRef>
        <a:fontRef idx="minor"/>
      </dsp:style>
    </dsp:sp>
    <dsp:sp modelId="{B215E73D-04BE-47FD-B6AE-2F6AA909C874}">
      <dsp:nvSpPr>
        <dsp:cNvPr id="0" name=""/>
        <dsp:cNvSpPr/>
      </dsp:nvSpPr>
      <dsp:spPr>
        <a:xfrm>
          <a:off x="417" y="1305401"/>
          <a:ext cx="1259253" cy="174053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err="1"/>
            <a:t>Över-sättning</a:t>
          </a:r>
          <a:r>
            <a:rPr lang="sv-SE" sz="1100" kern="1200" dirty="0"/>
            <a:t> 	</a:t>
          </a:r>
        </a:p>
      </dsp:txBody>
      <dsp:txXfrm>
        <a:off x="61889" y="1366873"/>
        <a:ext cx="1136309" cy="1617591"/>
      </dsp:txXfrm>
    </dsp:sp>
    <dsp:sp modelId="{C2206B13-E46B-495F-A5B7-24E3EE5ABEDA}">
      <dsp:nvSpPr>
        <dsp:cNvPr id="0" name=""/>
        <dsp:cNvSpPr/>
      </dsp:nvSpPr>
      <dsp:spPr>
        <a:xfrm>
          <a:off x="1322633" y="1305401"/>
          <a:ext cx="1259253" cy="174053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sv-SE" sz="1100" kern="1200" dirty="0"/>
        </a:p>
        <a:p>
          <a:pPr marL="0" lvl="0" indent="0" algn="ctr" defTabSz="488950">
            <a:lnSpc>
              <a:spcPct val="90000"/>
            </a:lnSpc>
            <a:spcBef>
              <a:spcPct val="0"/>
            </a:spcBef>
            <a:spcAft>
              <a:spcPct val="35000"/>
            </a:spcAft>
            <a:buNone/>
          </a:pPr>
          <a:r>
            <a:rPr lang="sv-SE" sz="1400" b="1" kern="1200" dirty="0"/>
            <a:t>Medicinsk expert-granskning</a:t>
          </a:r>
        </a:p>
        <a:p>
          <a:pPr marL="0" lvl="0" indent="0" algn="ctr" defTabSz="488950">
            <a:lnSpc>
              <a:spcPct val="90000"/>
            </a:lnSpc>
            <a:spcBef>
              <a:spcPct val="0"/>
            </a:spcBef>
            <a:spcAft>
              <a:spcPct val="35000"/>
            </a:spcAft>
            <a:buNone/>
          </a:pPr>
          <a:endParaRPr lang="sv-SE" sz="1100" kern="1200" dirty="0"/>
        </a:p>
      </dsp:txBody>
      <dsp:txXfrm>
        <a:off x="1384105" y="1366873"/>
        <a:ext cx="1136309" cy="1617591"/>
      </dsp:txXfrm>
    </dsp:sp>
    <dsp:sp modelId="{D5B84856-2ADD-46FD-9D67-6EDEE27B2B70}">
      <dsp:nvSpPr>
        <dsp:cNvPr id="0" name=""/>
        <dsp:cNvSpPr/>
      </dsp:nvSpPr>
      <dsp:spPr>
        <a:xfrm>
          <a:off x="2644849" y="1305401"/>
          <a:ext cx="1259253" cy="174053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sv-SE" sz="1100" kern="1200" dirty="0"/>
        </a:p>
        <a:p>
          <a:pPr marL="0" lvl="0" indent="0" algn="ctr" defTabSz="488950">
            <a:lnSpc>
              <a:spcPct val="90000"/>
            </a:lnSpc>
            <a:spcBef>
              <a:spcPct val="0"/>
            </a:spcBef>
            <a:spcAft>
              <a:spcPct val="35000"/>
            </a:spcAft>
            <a:buNone/>
          </a:pPr>
          <a:r>
            <a:rPr lang="sv-SE" sz="1400" b="1" kern="1200" dirty="0"/>
            <a:t>Utestående frågor</a:t>
          </a:r>
        </a:p>
        <a:p>
          <a:pPr marL="0" lvl="0" indent="0" algn="ctr" defTabSz="488950">
            <a:lnSpc>
              <a:spcPct val="90000"/>
            </a:lnSpc>
            <a:spcBef>
              <a:spcPct val="0"/>
            </a:spcBef>
            <a:spcAft>
              <a:spcPct val="35000"/>
            </a:spcAft>
            <a:buNone/>
          </a:pPr>
          <a:endParaRPr lang="sv-SE" sz="1100" kern="1200" dirty="0"/>
        </a:p>
      </dsp:txBody>
      <dsp:txXfrm>
        <a:off x="2706321" y="1366873"/>
        <a:ext cx="1136309" cy="1617591"/>
      </dsp:txXfrm>
    </dsp:sp>
    <dsp:sp modelId="{2B83695C-A927-4FCE-819D-DBDD1F1C79E0}">
      <dsp:nvSpPr>
        <dsp:cNvPr id="0" name=""/>
        <dsp:cNvSpPr/>
      </dsp:nvSpPr>
      <dsp:spPr>
        <a:xfrm>
          <a:off x="3967065" y="1305401"/>
          <a:ext cx="1259253" cy="174053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Korrektur-läsning Språk-granskning</a:t>
          </a:r>
        </a:p>
      </dsp:txBody>
      <dsp:txXfrm>
        <a:off x="4028537" y="1366873"/>
        <a:ext cx="1136309" cy="1617591"/>
      </dsp:txXfrm>
    </dsp:sp>
    <dsp:sp modelId="{4D88938C-8745-48FA-9AE2-A3C250E0D14C}">
      <dsp:nvSpPr>
        <dsp:cNvPr id="0" name=""/>
        <dsp:cNvSpPr/>
      </dsp:nvSpPr>
      <dsp:spPr>
        <a:xfrm>
          <a:off x="5289281" y="1305401"/>
          <a:ext cx="1259253" cy="174053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Överföring till WHO:s plattform</a:t>
          </a:r>
        </a:p>
      </dsp:txBody>
      <dsp:txXfrm>
        <a:off x="5350753" y="1366873"/>
        <a:ext cx="1136309" cy="1617591"/>
      </dsp:txXfrm>
    </dsp:sp>
    <dsp:sp modelId="{8BED741F-06D3-4FD1-8025-37C65C4DA0E9}">
      <dsp:nvSpPr>
        <dsp:cNvPr id="0" name=""/>
        <dsp:cNvSpPr/>
      </dsp:nvSpPr>
      <dsp:spPr>
        <a:xfrm>
          <a:off x="6611497" y="1305401"/>
          <a:ext cx="1259253" cy="174053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Intern granskning</a:t>
          </a:r>
        </a:p>
      </dsp:txBody>
      <dsp:txXfrm>
        <a:off x="6672969" y="1366873"/>
        <a:ext cx="1136309" cy="1617591"/>
      </dsp:txXfrm>
    </dsp:sp>
    <dsp:sp modelId="{6EBA2240-74DC-4ECF-90A8-D09D1789017A}">
      <dsp:nvSpPr>
        <dsp:cNvPr id="0" name=""/>
        <dsp:cNvSpPr/>
      </dsp:nvSpPr>
      <dsp:spPr>
        <a:xfrm>
          <a:off x="7933713" y="1305401"/>
          <a:ext cx="1259253" cy="174053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a:t>Extern granskning</a:t>
          </a:r>
          <a:endParaRPr lang="sv-SE" sz="1400" b="1" kern="1200" dirty="0"/>
        </a:p>
      </dsp:txBody>
      <dsp:txXfrm>
        <a:off x="7995185" y="1366873"/>
        <a:ext cx="1136309" cy="1617591"/>
      </dsp:txXfrm>
    </dsp:sp>
    <dsp:sp modelId="{79CB0DA2-F1E4-467D-AB0E-160B5ABEFDF2}">
      <dsp:nvSpPr>
        <dsp:cNvPr id="0" name=""/>
        <dsp:cNvSpPr/>
      </dsp:nvSpPr>
      <dsp:spPr>
        <a:xfrm>
          <a:off x="9255929" y="1305401"/>
          <a:ext cx="1259253" cy="174053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ICD-11 publik i WHO:s plattform</a:t>
          </a:r>
        </a:p>
      </dsp:txBody>
      <dsp:txXfrm>
        <a:off x="9317401" y="1366873"/>
        <a:ext cx="1136309" cy="1617591"/>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0.97109</cdr:x>
      <cdr:y>0.07171</cdr:y>
    </cdr:to>
    <cdr:sp macro="" textlink="">
      <cdr:nvSpPr>
        <cdr:cNvPr id="3" name="textruta 2"/>
        <cdr:cNvSpPr txBox="1"/>
      </cdr:nvSpPr>
      <cdr:spPr>
        <a:xfrm xmlns:a="http://schemas.openxmlformats.org/drawingml/2006/main">
          <a:off x="0" y="0"/>
          <a:ext cx="5101173" cy="1967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600" b="0" dirty="0"/>
            <a:t>Antal koder</a:t>
          </a:r>
        </a:p>
      </cdr:txBody>
    </cdr:sp>
  </cdr:relSizeAnchor>
  <cdr:relSizeAnchor xmlns:cdr="http://schemas.openxmlformats.org/drawingml/2006/chartDrawing">
    <cdr:from>
      <cdr:x>0.51895</cdr:x>
      <cdr:y>0.60646</cdr:y>
    </cdr:from>
    <cdr:to>
      <cdr:x>0.67574</cdr:x>
      <cdr:y>0.66617</cdr:y>
    </cdr:to>
    <cdr:sp macro="" textlink="">
      <cdr:nvSpPr>
        <cdr:cNvPr id="2" name="textruta 1"/>
        <cdr:cNvSpPr txBox="1"/>
      </cdr:nvSpPr>
      <cdr:spPr>
        <a:xfrm xmlns:a="http://schemas.openxmlformats.org/drawingml/2006/main">
          <a:off x="3962955" y="3125769"/>
          <a:ext cx="1197335" cy="30777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400" kern="1200" dirty="0">
              <a:solidFill>
                <a:srgbClr val="000000"/>
              </a:solidFill>
              <a:latin typeface="Arial" panose="020B0604020202020204" pitchFamily="34" charset="0"/>
              <a:cs typeface="Arial" panose="020B0604020202020204" pitchFamily="34" charset="0"/>
            </a:rPr>
            <a:t>WHO</a:t>
          </a:r>
          <a:r>
            <a:rPr lang="sv-SE" sz="1100" dirty="0">
              <a:latin typeface="Arial" panose="020B0604020202020204" pitchFamily="34" charset="0"/>
              <a:cs typeface="Arial" panose="020B0604020202020204" pitchFamily="34" charset="0"/>
            </a:rPr>
            <a:t> </a:t>
          </a:r>
          <a:r>
            <a:rPr lang="sv-SE" sz="1400" kern="1200" dirty="0">
              <a:solidFill>
                <a:srgbClr val="000000"/>
              </a:solidFill>
              <a:latin typeface="Arial" panose="020B0604020202020204" pitchFamily="34" charset="0"/>
              <a:cs typeface="Arial" panose="020B0604020202020204" pitchFamily="34" charset="0"/>
            </a:rPr>
            <a:t>bildas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361C7-63BE-4A55-AA72-DF266B370C4E}" type="datetimeFigureOut">
              <a:rPr lang="sv-SE" smtClean="0"/>
              <a:t>2024-03-21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40952-2EBD-4354-850D-E7FA0EDC9E8F}" type="slidenum">
              <a:rPr lang="sv-SE" smtClean="0"/>
              <a:t>‹#›</a:t>
            </a:fld>
            <a:endParaRPr lang="sv-SE"/>
          </a:p>
        </p:txBody>
      </p:sp>
    </p:spTree>
    <p:extLst>
      <p:ext uri="{BB962C8B-B14F-4D97-AF65-F5344CB8AC3E}">
        <p14:creationId xmlns:p14="http://schemas.microsoft.com/office/powerpoint/2010/main" val="372887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Beslut om ICD-11 fattades i världshälsoförsamlingen 2019.</a:t>
            </a:r>
          </a:p>
          <a:p>
            <a:r>
              <a:rPr lang="sv-SE" dirty="0"/>
              <a:t>Sverige har förbundit sig att använda den aktuella utgåvan av ICD.</a:t>
            </a:r>
          </a:p>
          <a:p>
            <a:r>
              <a:rPr lang="sv-SE" dirty="0"/>
              <a:t>Vi är nu inne i en övergångsperiod.</a:t>
            </a:r>
          </a:p>
          <a:p>
            <a:r>
              <a:rPr lang="sv-SE" dirty="0"/>
              <a:t>De signaler vi får är att regionerna inväntar ICD-11</a:t>
            </a:r>
          </a:p>
        </p:txBody>
      </p:sp>
      <p:sp>
        <p:nvSpPr>
          <p:cNvPr id="4" name="Platshållare för bildnummer 3"/>
          <p:cNvSpPr>
            <a:spLocks noGrp="1"/>
          </p:cNvSpPr>
          <p:nvPr>
            <p:ph type="sldNum" sz="quarter" idx="5"/>
          </p:nvPr>
        </p:nvSpPr>
        <p:spPr/>
        <p:txBody>
          <a:bodyPr/>
          <a:lstStyle/>
          <a:p>
            <a:fld id="{BC540952-2EBD-4354-850D-E7FA0EDC9E8F}" type="slidenum">
              <a:rPr lang="sv-SE" smtClean="0"/>
              <a:t>2</a:t>
            </a:fld>
            <a:endParaRPr lang="sv-SE"/>
          </a:p>
        </p:txBody>
      </p:sp>
    </p:spTree>
    <p:extLst>
      <p:ext uri="{BB962C8B-B14F-4D97-AF65-F5344CB8AC3E}">
        <p14:creationId xmlns:p14="http://schemas.microsoft.com/office/powerpoint/2010/main" val="4105920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är medvetna om att det finns ytterligare behov av information. Vi är få personer som är involverade och behöver prioritera stenhårt. Mycket som pågår samtidigt.</a:t>
            </a:r>
          </a:p>
          <a:p>
            <a:r>
              <a:rPr lang="sv-SE" dirty="0"/>
              <a:t>Parallellt med översättningsprojektet så är IT projektet nu på </a:t>
            </a:r>
            <a:r>
              <a:rPr lang="sv-SE" dirty="0" err="1"/>
              <a:t>rull</a:t>
            </a:r>
            <a:r>
              <a:rPr lang="sv-SE" dirty="0"/>
              <a:t>. Vi har satt upp ett internt ”</a:t>
            </a:r>
            <a:r>
              <a:rPr lang="sv-SE" dirty="0" err="1"/>
              <a:t>lab</a:t>
            </a:r>
            <a:r>
              <a:rPr lang="sv-SE" dirty="0"/>
              <a:t>” för att testa</a:t>
            </a:r>
          </a:p>
          <a:p>
            <a:r>
              <a:rPr lang="sv-SE" dirty="0"/>
              <a:t>Vi ser att det finns ett behov av utbildning och det finns en del på WHOs plattform redan nu och mer är på gång. Hur det kan och kommer kunna anpassas till Sverige återstår att se. Hur utbildningsbehovet ska tillgodoses får vi återkomma till. </a:t>
            </a:r>
          </a:p>
        </p:txBody>
      </p:sp>
      <p:sp>
        <p:nvSpPr>
          <p:cNvPr id="4" name="Platshållare för bildnummer 3"/>
          <p:cNvSpPr>
            <a:spLocks noGrp="1"/>
          </p:cNvSpPr>
          <p:nvPr>
            <p:ph type="sldNum" sz="quarter" idx="5"/>
          </p:nvPr>
        </p:nvSpPr>
        <p:spPr/>
        <p:txBody>
          <a:bodyPr/>
          <a:lstStyle/>
          <a:p>
            <a:fld id="{BC540952-2EBD-4354-850D-E7FA0EDC9E8F}" type="slidenum">
              <a:rPr lang="sv-SE" smtClean="0"/>
              <a:t>11</a:t>
            </a:fld>
            <a:endParaRPr lang="sv-SE"/>
          </a:p>
        </p:txBody>
      </p:sp>
    </p:spTree>
    <p:extLst>
      <p:ext uri="{BB962C8B-B14F-4D97-AF65-F5344CB8AC3E}">
        <p14:creationId xmlns:p14="http://schemas.microsoft.com/office/powerpoint/2010/main" val="758652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Råöversättning</a:t>
            </a:r>
            <a:r>
              <a:rPr lang="sv-SE" dirty="0"/>
              <a:t>, fackgranskning och språkgranskning är klart.</a:t>
            </a:r>
          </a:p>
          <a:p>
            <a:r>
              <a:rPr lang="sv-SE" dirty="0"/>
              <a:t>Vi håller på och förbereder en överföring till WHOs plattform, vi har hittills arbetat utanför den. Vi kommer då för första gången få möjlighet att internt kunna se en svensk översättning i ICD-11 miljön, pre release.</a:t>
            </a:r>
          </a:p>
          <a:p>
            <a:r>
              <a:rPr lang="sv-SE" dirty="0"/>
              <a:t>Sedan har vi en del frågor som utreds.</a:t>
            </a:r>
          </a:p>
          <a:p>
            <a:r>
              <a:rPr lang="sv-SE" dirty="0"/>
              <a:t>Senare under 2024 så kommer vi skicka ut materialet på intern granskning (SoS) i april och sedan externt under hösten (läkaresällskapet, </a:t>
            </a:r>
            <a:r>
              <a:rPr lang="sv-SE" dirty="0" err="1"/>
              <a:t>kunskapsstyrning</a:t>
            </a:r>
            <a:r>
              <a:rPr lang="sv-SE" dirty="0"/>
              <a:t> SKR m.fl.)</a:t>
            </a:r>
          </a:p>
          <a:p>
            <a:r>
              <a:rPr lang="sv-SE" dirty="0"/>
              <a:t>Publicering publikt hoppas vi på under 2025. </a:t>
            </a:r>
          </a:p>
        </p:txBody>
      </p:sp>
      <p:sp>
        <p:nvSpPr>
          <p:cNvPr id="4" name="Platshållare för bildnummer 3"/>
          <p:cNvSpPr>
            <a:spLocks noGrp="1"/>
          </p:cNvSpPr>
          <p:nvPr>
            <p:ph type="sldNum" sz="quarter" idx="5"/>
          </p:nvPr>
        </p:nvSpPr>
        <p:spPr/>
        <p:txBody>
          <a:bodyPr/>
          <a:lstStyle/>
          <a:p>
            <a:fld id="{BC540952-2EBD-4354-850D-E7FA0EDC9E8F}" type="slidenum">
              <a:rPr lang="sv-SE" smtClean="0"/>
              <a:t>12</a:t>
            </a:fld>
            <a:endParaRPr lang="sv-SE"/>
          </a:p>
        </p:txBody>
      </p:sp>
    </p:spTree>
    <p:extLst>
      <p:ext uri="{BB962C8B-B14F-4D97-AF65-F5344CB8AC3E}">
        <p14:creationId xmlns:p14="http://schemas.microsoft.com/office/powerpoint/2010/main" val="163576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Nya kapitel: immunologi och sömnrelaterade tillstånd har blivit ett egna kapitel dessutom ett kapitel kring sexuell hälsa.</a:t>
            </a:r>
          </a:p>
          <a:p>
            <a:r>
              <a:rPr lang="sv-SE" dirty="0"/>
              <a:t>Det medicinska innehållet har uppdaterats och nya tillstånd har tillkommit. Benämningarna utreds.</a:t>
            </a:r>
          </a:p>
          <a:p>
            <a:r>
              <a:rPr lang="sv-SE" dirty="0"/>
              <a:t>Nationella fördjupningskoder: Vi ser hur de kan </a:t>
            </a:r>
            <a:r>
              <a:rPr lang="sv-SE" dirty="0" err="1"/>
              <a:t>mappas</a:t>
            </a:r>
            <a:r>
              <a:rPr lang="sv-SE" dirty="0"/>
              <a:t> mot ICD-11, finns det 1 till 1, kan de beskrivas med klusterkodning, finns det inget behov eller saknas något. Vi ser över hur nuvarande </a:t>
            </a:r>
            <a:r>
              <a:rPr lang="sv-SE" dirty="0" err="1"/>
              <a:t>nat</a:t>
            </a:r>
            <a:r>
              <a:rPr lang="sv-SE" dirty="0"/>
              <a:t> </a:t>
            </a:r>
            <a:r>
              <a:rPr lang="sv-SE" dirty="0" err="1"/>
              <a:t>fördjupn</a:t>
            </a:r>
            <a:r>
              <a:rPr lang="sv-SE" dirty="0"/>
              <a:t> koder har rapporterats till PAR under de senaste åren som en del i beslutet. </a:t>
            </a:r>
          </a:p>
        </p:txBody>
      </p:sp>
      <p:sp>
        <p:nvSpPr>
          <p:cNvPr id="4" name="Platshållare för bildnummer 3"/>
          <p:cNvSpPr>
            <a:spLocks noGrp="1"/>
          </p:cNvSpPr>
          <p:nvPr>
            <p:ph type="sldNum" sz="quarter" idx="5"/>
          </p:nvPr>
        </p:nvSpPr>
        <p:spPr/>
        <p:txBody>
          <a:bodyPr/>
          <a:lstStyle/>
          <a:p>
            <a:fld id="{BC540952-2EBD-4354-850D-E7FA0EDC9E8F}" type="slidenum">
              <a:rPr lang="sv-SE" smtClean="0"/>
              <a:t>13</a:t>
            </a:fld>
            <a:endParaRPr lang="sv-SE"/>
          </a:p>
        </p:txBody>
      </p:sp>
    </p:spTree>
    <p:extLst>
      <p:ext uri="{BB962C8B-B14F-4D97-AF65-F5344CB8AC3E}">
        <p14:creationId xmlns:p14="http://schemas.microsoft.com/office/powerpoint/2010/main" val="3762917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Dödsorsaker är först ut.</a:t>
            </a:r>
          </a:p>
          <a:p>
            <a:r>
              <a:rPr lang="sv-SE" dirty="0"/>
              <a:t>Registret hanteras internt, dödsbevis skickas in och kodas först på SoS, där registret sedan skapas.</a:t>
            </a:r>
          </a:p>
          <a:p>
            <a:r>
              <a:rPr lang="sv-SE" dirty="0"/>
              <a:t>Stödverktyg(IRIS) är under testning och ytterligare utveckling.</a:t>
            </a:r>
          </a:p>
          <a:p>
            <a:r>
              <a:rPr lang="sv-SE" dirty="0"/>
              <a:t>Intern utbildning av personal och testning av kodning pågår.</a:t>
            </a:r>
          </a:p>
          <a:p>
            <a:r>
              <a:rPr lang="sv-SE" dirty="0"/>
              <a:t>Spännande att höra om erfarenheter.</a:t>
            </a:r>
          </a:p>
        </p:txBody>
      </p:sp>
      <p:sp>
        <p:nvSpPr>
          <p:cNvPr id="4" name="Platshållare för bildnummer 3"/>
          <p:cNvSpPr>
            <a:spLocks noGrp="1"/>
          </p:cNvSpPr>
          <p:nvPr>
            <p:ph type="sldNum" sz="quarter" idx="5"/>
          </p:nvPr>
        </p:nvSpPr>
        <p:spPr/>
        <p:txBody>
          <a:bodyPr/>
          <a:lstStyle/>
          <a:p>
            <a:fld id="{BC540952-2EBD-4354-850D-E7FA0EDC9E8F}" type="slidenum">
              <a:rPr lang="sv-SE" smtClean="0"/>
              <a:t>14</a:t>
            </a:fld>
            <a:endParaRPr lang="sv-SE"/>
          </a:p>
        </p:txBody>
      </p:sp>
    </p:spTree>
    <p:extLst>
      <p:ext uri="{BB962C8B-B14F-4D97-AF65-F5344CB8AC3E}">
        <p14:creationId xmlns:p14="http://schemas.microsoft.com/office/powerpoint/2010/main" val="1052871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Internt </a:t>
            </a:r>
            <a:r>
              <a:rPr lang="sv-SE" dirty="0" err="1"/>
              <a:t>lab</a:t>
            </a:r>
            <a:r>
              <a:rPr lang="sv-SE" dirty="0"/>
              <a:t> på SoS för att testa och lära.</a:t>
            </a:r>
          </a:p>
          <a:p>
            <a:r>
              <a:rPr lang="sv-SE" dirty="0"/>
              <a:t>Skapa förståelse för hur systemet påverkar våra system och hur det kan integreras.</a:t>
            </a:r>
          </a:p>
          <a:p>
            <a:r>
              <a:rPr lang="sv-SE" dirty="0"/>
              <a:t>Identifiera områden </a:t>
            </a:r>
            <a:r>
              <a:rPr lang="sv-SE" dirty="0" err="1"/>
              <a:t>områden</a:t>
            </a:r>
            <a:r>
              <a:rPr lang="sv-SE" dirty="0"/>
              <a:t> som måste hanteras för en övergång</a:t>
            </a:r>
          </a:p>
        </p:txBody>
      </p:sp>
      <p:sp>
        <p:nvSpPr>
          <p:cNvPr id="4" name="Platshållare för bildnummer 3"/>
          <p:cNvSpPr>
            <a:spLocks noGrp="1"/>
          </p:cNvSpPr>
          <p:nvPr>
            <p:ph type="sldNum" sz="quarter" idx="5"/>
          </p:nvPr>
        </p:nvSpPr>
        <p:spPr/>
        <p:txBody>
          <a:bodyPr/>
          <a:lstStyle/>
          <a:p>
            <a:fld id="{BC540952-2EBD-4354-850D-E7FA0EDC9E8F}" type="slidenum">
              <a:rPr lang="sv-SE" smtClean="0"/>
              <a:t>15</a:t>
            </a:fld>
            <a:endParaRPr lang="sv-SE"/>
          </a:p>
        </p:txBody>
      </p:sp>
    </p:spTree>
    <p:extLst>
      <p:ext uri="{BB962C8B-B14F-4D97-AF65-F5344CB8AC3E}">
        <p14:creationId xmlns:p14="http://schemas.microsoft.com/office/powerpoint/2010/main" val="4254227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Samarbete i norden, gemensamt center med representanter i det internationella samarbetet. God delaktighet och aktiva.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särskild grupp för att utbyta erfarenheter kring övergången</a:t>
            </a:r>
          </a:p>
          <a:p>
            <a:r>
              <a:rPr lang="sv-SE" dirty="0"/>
              <a:t>Vi har kommit längst i Sverige med ICD-11 av de nordiska länderna. Finland har startat och har fått mycket resurser, Norge är på väg. Danmark och Island avvaktar. </a:t>
            </a:r>
          </a:p>
          <a:p>
            <a:endParaRPr lang="sv-SE" dirty="0"/>
          </a:p>
        </p:txBody>
      </p:sp>
      <p:sp>
        <p:nvSpPr>
          <p:cNvPr id="4" name="Platshållare för bildnummer 3"/>
          <p:cNvSpPr>
            <a:spLocks noGrp="1"/>
          </p:cNvSpPr>
          <p:nvPr>
            <p:ph type="sldNum" sz="quarter" idx="5"/>
          </p:nvPr>
        </p:nvSpPr>
        <p:spPr/>
        <p:txBody>
          <a:bodyPr/>
          <a:lstStyle/>
          <a:p>
            <a:fld id="{BC540952-2EBD-4354-850D-E7FA0EDC9E8F}" type="slidenum">
              <a:rPr lang="sv-SE" smtClean="0"/>
              <a:t>16</a:t>
            </a:fld>
            <a:endParaRPr lang="sv-SE"/>
          </a:p>
        </p:txBody>
      </p:sp>
    </p:spTree>
    <p:extLst>
      <p:ext uri="{BB962C8B-B14F-4D97-AF65-F5344CB8AC3E}">
        <p14:creationId xmlns:p14="http://schemas.microsoft.com/office/powerpoint/2010/main" val="2269858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Översättning publicerad är en viktig milstolpe.</a:t>
            </a:r>
          </a:p>
          <a:p>
            <a:r>
              <a:rPr lang="sv-SE" dirty="0"/>
              <a:t>Kartläggning visar att det är många system som har ett beroende av ICD. I en region talades det om ett 40 tal som exempel.</a:t>
            </a:r>
          </a:p>
          <a:p>
            <a:r>
              <a:rPr lang="sv-SE" dirty="0"/>
              <a:t>Kommunikation, dialog och erfarenhetsutbyte är viktigt. Vi har en skuld här men försöker bli bättre. Vi hoppas få till ett bättre utrymme när översättningsprojektet går över i förvaltning.</a:t>
            </a:r>
          </a:p>
          <a:p>
            <a:r>
              <a:rPr lang="sv-SE" dirty="0"/>
              <a:t>Utbildning och testning kommer behövas och det är en gemensam resa. </a:t>
            </a:r>
          </a:p>
          <a:p>
            <a:r>
              <a:rPr lang="sv-SE" dirty="0"/>
              <a:t>Mappningen ICD-10-SE till ICD-11 kommer behöva förbättras och vi kommer behöva ta hänsyn till </a:t>
            </a:r>
            <a:r>
              <a:rPr lang="sv-SE" dirty="0" err="1"/>
              <a:t>nat</a:t>
            </a:r>
            <a:r>
              <a:rPr lang="sv-SE" dirty="0"/>
              <a:t> </a:t>
            </a:r>
            <a:r>
              <a:rPr lang="sv-SE" dirty="0" err="1"/>
              <a:t>fördjupn</a:t>
            </a:r>
            <a:r>
              <a:rPr lang="sv-SE" dirty="0"/>
              <a:t> koder. Del i övergången och anpassningen av system, </a:t>
            </a:r>
            <a:r>
              <a:rPr lang="sv-SE" dirty="0" err="1"/>
              <a:t>NordDRG</a:t>
            </a:r>
            <a:r>
              <a:rPr lang="sv-SE" dirty="0"/>
              <a:t>.</a:t>
            </a:r>
          </a:p>
          <a:p>
            <a:r>
              <a:rPr lang="sv-SE" dirty="0"/>
              <a:t>Vi har andra som gör samma resa runt om i världen både i vår närhet och längre bort som vi kan utbyta erfarenheter med.</a:t>
            </a:r>
          </a:p>
        </p:txBody>
      </p:sp>
      <p:sp>
        <p:nvSpPr>
          <p:cNvPr id="4" name="Platshållare för bildnummer 3"/>
          <p:cNvSpPr>
            <a:spLocks noGrp="1"/>
          </p:cNvSpPr>
          <p:nvPr>
            <p:ph type="sldNum" sz="quarter" idx="5"/>
          </p:nvPr>
        </p:nvSpPr>
        <p:spPr/>
        <p:txBody>
          <a:bodyPr/>
          <a:lstStyle/>
          <a:p>
            <a:fld id="{BC540952-2EBD-4354-850D-E7FA0EDC9E8F}" type="slidenum">
              <a:rPr lang="sv-SE" smtClean="0"/>
              <a:t>17</a:t>
            </a:fld>
            <a:endParaRPr lang="sv-SE"/>
          </a:p>
        </p:txBody>
      </p:sp>
    </p:spTree>
    <p:extLst>
      <p:ext uri="{BB962C8B-B14F-4D97-AF65-F5344CB8AC3E}">
        <p14:creationId xmlns:p14="http://schemas.microsoft.com/office/powerpoint/2010/main" val="1858000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Nyttiga länkar för mer information.</a:t>
            </a:r>
          </a:p>
        </p:txBody>
      </p:sp>
      <p:sp>
        <p:nvSpPr>
          <p:cNvPr id="4" name="Platshållare för bildnummer 3"/>
          <p:cNvSpPr>
            <a:spLocks noGrp="1"/>
          </p:cNvSpPr>
          <p:nvPr>
            <p:ph type="sldNum" sz="quarter" idx="5"/>
          </p:nvPr>
        </p:nvSpPr>
        <p:spPr/>
        <p:txBody>
          <a:bodyPr/>
          <a:lstStyle/>
          <a:p>
            <a:fld id="{BC540952-2EBD-4354-850D-E7FA0EDC9E8F}" type="slidenum">
              <a:rPr lang="sv-SE" smtClean="0"/>
              <a:t>18</a:t>
            </a:fld>
            <a:endParaRPr lang="sv-SE"/>
          </a:p>
        </p:txBody>
      </p:sp>
    </p:spTree>
    <p:extLst>
      <p:ext uri="{BB962C8B-B14F-4D97-AF65-F5344CB8AC3E}">
        <p14:creationId xmlns:p14="http://schemas.microsoft.com/office/powerpoint/2010/main" val="421277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1893 kom den första internationella klassifikationen med 161 dödsorsaker med syftet att möjliggöra jämförelser av dödligheten mellan olika länder. Alltså ICD-0</a:t>
            </a:r>
          </a:p>
          <a:p>
            <a:r>
              <a:rPr lang="sv-SE" dirty="0"/>
              <a:t>1948 tog den då nybildade Världshälsoorganisationen över ansvaret och inkluderade sjukdomar och hälsotillstånd som inte nödvändigtvis leder till döden. Det möjliggör att inte bara jämföra dödligheten mellan olika länder utan även sjukligheten och epidemiologiska analyser.</a:t>
            </a:r>
          </a:p>
          <a:p>
            <a:r>
              <a:rPr lang="sv-SE" dirty="0"/>
              <a:t>På 50-talet införde vi ICD i dödsorsaksregistret och i början av 60-talet i hälsodataregistren.</a:t>
            </a:r>
          </a:p>
          <a:p>
            <a:r>
              <a:rPr lang="sv-SE" dirty="0"/>
              <a:t>När ICD-10 var drygt 10 år gammal och man började titta på revideringsbehoven visade det sig att möjligheten till ytterligare revideringar och utveckling av klassifikationen begränsades av ICD-10 strukturen, så det krävdes ett större grepp inför den elfte revideringen som blev klar 2019.</a:t>
            </a:r>
          </a:p>
          <a:p>
            <a:pPr defTabSz="915314">
              <a:defRPr/>
            </a:pPr>
            <a:endParaRPr lang="sv-SE" dirty="0"/>
          </a:p>
        </p:txBody>
      </p:sp>
      <p:sp>
        <p:nvSpPr>
          <p:cNvPr id="4" name="Platshållare för bildnummer 3"/>
          <p:cNvSpPr>
            <a:spLocks noGrp="1"/>
          </p:cNvSpPr>
          <p:nvPr>
            <p:ph type="sldNum" sz="quarter" idx="10"/>
          </p:nvPr>
        </p:nvSpPr>
        <p:spPr/>
        <p:txBody>
          <a:bodyPr/>
          <a:lstStyle/>
          <a:p>
            <a:pPr defTabSz="915314">
              <a:defRPr/>
            </a:pPr>
            <a:fld id="{D4045FB0-5EAC-49C2-A7A1-C763FDD81356}" type="slidenum">
              <a:rPr lang="sv-SE">
                <a:solidFill>
                  <a:prstClr val="black"/>
                </a:solidFill>
                <a:latin typeface="Calibri"/>
              </a:rPr>
              <a:pPr defTabSz="915314">
                <a:defRPr/>
              </a:pPr>
              <a:t>3</a:t>
            </a:fld>
            <a:endParaRPr lang="sv-SE">
              <a:solidFill>
                <a:prstClr val="black"/>
              </a:solidFill>
              <a:latin typeface="Calibri"/>
            </a:endParaRPr>
          </a:p>
        </p:txBody>
      </p:sp>
    </p:spTree>
    <p:extLst>
      <p:ext uri="{BB962C8B-B14F-4D97-AF65-F5344CB8AC3E}">
        <p14:creationId xmlns:p14="http://schemas.microsoft.com/office/powerpoint/2010/main" val="131688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Bevarad struktur/kapitel, borgar för kontinuitet i tillämpning och statistik</a:t>
            </a:r>
          </a:p>
          <a:p>
            <a:r>
              <a:rPr lang="sv-SE" dirty="0"/>
              <a:t>Medicinskt uppdaterat och aktualiserat innehåll</a:t>
            </a:r>
          </a:p>
          <a:p>
            <a:r>
              <a:rPr lang="sv-SE" dirty="0"/>
              <a:t>Möjligt att vara mer detaljerad med specifikationskoder (extension </a:t>
            </a:r>
            <a:r>
              <a:rPr lang="sv-SE" dirty="0" err="1"/>
              <a:t>codes</a:t>
            </a:r>
            <a:r>
              <a:rPr lang="sv-SE" dirty="0"/>
              <a:t>)</a:t>
            </a:r>
          </a:p>
          <a:p>
            <a:r>
              <a:rPr lang="sv-SE" dirty="0"/>
              <a:t>Mer anpassat och tillrättalagt förklinisk användning med hjälp av ett kodningsverktyg</a:t>
            </a:r>
          </a:p>
          <a:p>
            <a:r>
              <a:rPr lang="sv-SE" dirty="0"/>
              <a:t>Möjligt att Integrera i flertalet IT-system med hjälp av API.</a:t>
            </a:r>
          </a:p>
          <a:p>
            <a:r>
              <a:rPr lang="sv-SE" dirty="0"/>
              <a:t>Antalet språk ökar år från år, stora språk som engelska, spanska, franska, kinesiska, arabiska m.fl. finns på plats. Senaste tillskotten är tjeckiska och uzbekiska.</a:t>
            </a:r>
          </a:p>
          <a:p>
            <a:r>
              <a:rPr lang="sv-SE" dirty="0"/>
              <a:t>WHOs huvudklassifikationer delar en gemensam grund ”</a:t>
            </a:r>
            <a:r>
              <a:rPr lang="sv-SE" dirty="0" err="1"/>
              <a:t>foundation</a:t>
            </a:r>
            <a:r>
              <a:rPr lang="sv-SE" dirty="0"/>
              <a:t>”</a:t>
            </a:r>
          </a:p>
        </p:txBody>
      </p:sp>
      <p:sp>
        <p:nvSpPr>
          <p:cNvPr id="4" name="Platshållare för bildnummer 3"/>
          <p:cNvSpPr>
            <a:spLocks noGrp="1"/>
          </p:cNvSpPr>
          <p:nvPr>
            <p:ph type="sldNum" sz="quarter" idx="5"/>
          </p:nvPr>
        </p:nvSpPr>
        <p:spPr/>
        <p:txBody>
          <a:bodyPr/>
          <a:lstStyle/>
          <a:p>
            <a:fld id="{BC540952-2EBD-4354-850D-E7FA0EDC9E8F}" type="slidenum">
              <a:rPr lang="sv-SE" smtClean="0"/>
              <a:t>4</a:t>
            </a:fld>
            <a:endParaRPr lang="sv-SE"/>
          </a:p>
        </p:txBody>
      </p:sp>
    </p:spTree>
    <p:extLst>
      <p:ext uri="{BB962C8B-B14F-4D97-AF65-F5344CB8AC3E}">
        <p14:creationId xmlns:p14="http://schemas.microsoft.com/office/powerpoint/2010/main" val="2860623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Foundation, grunden utgörs utav en ”sjö” med kodade termer (URI). </a:t>
            </a:r>
          </a:p>
          <a:p>
            <a:r>
              <a:rPr lang="sv-SE" dirty="0"/>
              <a:t>Termerna kan vara av olika typ: tillstånd, tumörer, sällsynta diagnoser, anatomi, lateralitet, </a:t>
            </a:r>
            <a:r>
              <a:rPr lang="sv-SE" dirty="0" err="1"/>
              <a:t>histopatologi</a:t>
            </a:r>
            <a:r>
              <a:rPr lang="sv-SE" dirty="0"/>
              <a:t>, undersökningar, operationer, funktionstillstånd m.m.</a:t>
            </a:r>
          </a:p>
          <a:p>
            <a:r>
              <a:rPr lang="sv-SE" dirty="0"/>
              <a:t>Uttag ur grunden kodas och bildar en klassifikation men det finns kopplingar till flertal termer ”under ytan/i sjön” vilket gör att sökningar kan göras mot termer i sjön och man får hjälp att hitta till rätt kod. Ex sökning efter sällsynt tillstånd där man får träff på en mer övergripande kod.</a:t>
            </a:r>
          </a:p>
          <a:p>
            <a:r>
              <a:rPr lang="sv-SE" dirty="0"/>
              <a:t>Man kan tänka sig flertalet olika typer av uttag, ex primärvård. </a:t>
            </a:r>
          </a:p>
          <a:p>
            <a:r>
              <a:rPr lang="sv-SE" dirty="0"/>
              <a:t>Men också uttag av åtgärder och funktionstillstånd, ICHI, där termer som delas med ICD-11 kan återanvändas.  International </a:t>
            </a:r>
            <a:r>
              <a:rPr lang="sv-SE" dirty="0" err="1"/>
              <a:t>classification</a:t>
            </a:r>
            <a:r>
              <a:rPr lang="sv-SE" dirty="0"/>
              <a:t> </a:t>
            </a:r>
            <a:r>
              <a:rPr lang="sv-SE" dirty="0" err="1"/>
              <a:t>of</a:t>
            </a:r>
            <a:r>
              <a:rPr lang="sv-SE" dirty="0"/>
              <a:t> </a:t>
            </a:r>
            <a:r>
              <a:rPr lang="sv-SE" dirty="0" err="1"/>
              <a:t>functioning</a:t>
            </a:r>
            <a:r>
              <a:rPr lang="sv-SE" dirty="0"/>
              <a:t>, </a:t>
            </a:r>
            <a:r>
              <a:rPr lang="sv-SE" dirty="0" err="1"/>
              <a:t>disibility</a:t>
            </a:r>
            <a:r>
              <a:rPr lang="sv-SE" dirty="0"/>
              <a:t> and </a:t>
            </a:r>
            <a:r>
              <a:rPr lang="sv-SE" dirty="0" err="1"/>
              <a:t>health</a:t>
            </a:r>
            <a:r>
              <a:rPr lang="sv-SE" dirty="0"/>
              <a:t>.</a:t>
            </a:r>
          </a:p>
        </p:txBody>
      </p:sp>
      <p:sp>
        <p:nvSpPr>
          <p:cNvPr id="4" name="Platshållare för bildnummer 3"/>
          <p:cNvSpPr>
            <a:spLocks noGrp="1"/>
          </p:cNvSpPr>
          <p:nvPr>
            <p:ph type="sldNum" sz="quarter" idx="5"/>
          </p:nvPr>
        </p:nvSpPr>
        <p:spPr/>
        <p:txBody>
          <a:bodyPr/>
          <a:lstStyle/>
          <a:p>
            <a:fld id="{BC540952-2EBD-4354-850D-E7FA0EDC9E8F}" type="slidenum">
              <a:rPr lang="sv-SE" smtClean="0"/>
              <a:t>5</a:t>
            </a:fld>
            <a:endParaRPr lang="sv-SE"/>
          </a:p>
        </p:txBody>
      </p:sp>
    </p:spTree>
    <p:extLst>
      <p:ext uri="{BB962C8B-B14F-4D97-AF65-F5344CB8AC3E}">
        <p14:creationId xmlns:p14="http://schemas.microsoft.com/office/powerpoint/2010/main" val="387802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WHOs ICD-11 webbsida</a:t>
            </a:r>
          </a:p>
          <a:p>
            <a:r>
              <a:rPr lang="sv-SE" dirty="0" err="1"/>
              <a:t>Use</a:t>
            </a:r>
            <a:r>
              <a:rPr lang="sv-SE" dirty="0"/>
              <a:t>: Browser, </a:t>
            </a:r>
            <a:r>
              <a:rPr lang="sv-SE" dirty="0" err="1"/>
              <a:t>coding</a:t>
            </a:r>
            <a:r>
              <a:rPr lang="sv-SE" dirty="0"/>
              <a:t> </a:t>
            </a:r>
            <a:r>
              <a:rPr lang="sv-SE" dirty="0" err="1"/>
              <a:t>tool</a:t>
            </a:r>
            <a:r>
              <a:rPr lang="sv-SE" dirty="0"/>
              <a:t>, teknisk API samt stöd för implementering/övergång.</a:t>
            </a:r>
          </a:p>
          <a:p>
            <a:r>
              <a:rPr lang="sv-SE" dirty="0" err="1"/>
              <a:t>Learn</a:t>
            </a:r>
            <a:r>
              <a:rPr lang="sv-SE" dirty="0"/>
              <a:t>: ICD webbsida, regelverk, info om och licens, utbildning ( som håller på och ses över), ICD-10</a:t>
            </a:r>
          </a:p>
          <a:p>
            <a:r>
              <a:rPr lang="sv-SE" dirty="0" err="1"/>
              <a:t>Involved</a:t>
            </a:r>
            <a:r>
              <a:rPr lang="sv-SE" dirty="0"/>
              <a:t>: Underhållsplattformen, här kan man komma med förslag och kommentarer om ändringar.</a:t>
            </a:r>
          </a:p>
        </p:txBody>
      </p:sp>
      <p:sp>
        <p:nvSpPr>
          <p:cNvPr id="4" name="Platshållare för bildnummer 3"/>
          <p:cNvSpPr>
            <a:spLocks noGrp="1"/>
          </p:cNvSpPr>
          <p:nvPr>
            <p:ph type="sldNum" sz="quarter" idx="5"/>
          </p:nvPr>
        </p:nvSpPr>
        <p:spPr/>
        <p:txBody>
          <a:bodyPr/>
          <a:lstStyle/>
          <a:p>
            <a:fld id="{BC540952-2EBD-4354-850D-E7FA0EDC9E8F}" type="slidenum">
              <a:rPr lang="sv-SE" smtClean="0"/>
              <a:t>6</a:t>
            </a:fld>
            <a:endParaRPr lang="sv-SE"/>
          </a:p>
        </p:txBody>
      </p:sp>
    </p:spTree>
    <p:extLst>
      <p:ext uri="{BB962C8B-B14F-4D97-AF65-F5344CB8AC3E}">
        <p14:creationId xmlns:p14="http://schemas.microsoft.com/office/powerpoint/2010/main" val="249826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Browsern:	26 kapitel varav det 26:e översätter vi inte (traditionell medicin (österländsk).</a:t>
            </a:r>
          </a:p>
          <a:p>
            <a:r>
              <a:rPr lang="sv-SE" dirty="0"/>
              <a:t>	V-kapitlet som är en integrering av ICF</a:t>
            </a:r>
          </a:p>
          <a:p>
            <a:r>
              <a:rPr lang="sv-SE" dirty="0"/>
              <a:t>	X-kapitlet specificeringskoder för att lägga till information av olika typ (lateralitet, anatomi, graderingar, </a:t>
            </a:r>
            <a:r>
              <a:rPr lang="sv-SE" dirty="0" err="1"/>
              <a:t>histopatologi</a:t>
            </a:r>
            <a:r>
              <a:rPr lang="sv-SE" dirty="0"/>
              <a:t> m.m.)</a:t>
            </a:r>
          </a:p>
          <a:p>
            <a:r>
              <a:rPr lang="sv-SE" dirty="0"/>
              <a:t>Flikar med information om mappningar (ICD-10 – ICD-11), regelverk m.m.</a:t>
            </a:r>
          </a:p>
          <a:p>
            <a:r>
              <a:rPr lang="sv-SE" dirty="0"/>
              <a:t>Språk: Går att välja uppe till höger, går både och byta och jämföra.</a:t>
            </a:r>
          </a:p>
        </p:txBody>
      </p:sp>
      <p:sp>
        <p:nvSpPr>
          <p:cNvPr id="4" name="Platshållare för bildnummer 3"/>
          <p:cNvSpPr>
            <a:spLocks noGrp="1"/>
          </p:cNvSpPr>
          <p:nvPr>
            <p:ph type="sldNum" sz="quarter" idx="5"/>
          </p:nvPr>
        </p:nvSpPr>
        <p:spPr/>
        <p:txBody>
          <a:bodyPr/>
          <a:lstStyle/>
          <a:p>
            <a:fld id="{BC540952-2EBD-4354-850D-E7FA0EDC9E8F}" type="slidenum">
              <a:rPr lang="sv-SE" smtClean="0"/>
              <a:t>7</a:t>
            </a:fld>
            <a:endParaRPr lang="sv-SE"/>
          </a:p>
        </p:txBody>
      </p:sp>
    </p:spTree>
    <p:extLst>
      <p:ext uri="{BB962C8B-B14F-4D97-AF65-F5344CB8AC3E}">
        <p14:creationId xmlns:p14="http://schemas.microsoft.com/office/powerpoint/2010/main" val="2018873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Coding</a:t>
            </a:r>
            <a:r>
              <a:rPr lang="sv-SE" dirty="0"/>
              <a:t> </a:t>
            </a:r>
            <a:r>
              <a:rPr lang="sv-SE" dirty="0" err="1"/>
              <a:t>tool</a:t>
            </a:r>
            <a:r>
              <a:rPr lang="sv-SE" dirty="0"/>
              <a:t> tänkt att integrera i ex vis. Journalsystem.</a:t>
            </a:r>
          </a:p>
          <a:p>
            <a:r>
              <a:rPr lang="sv-SE" dirty="0"/>
              <a:t>Man skriver in en diagnos, kan vara bara ett ord eller en mening. Man får förslag, se exempel. Går att se synonymer och att öppna browsern </a:t>
            </a:r>
            <a:r>
              <a:rPr lang="sv-SE" dirty="0" err="1"/>
              <a:t>see</a:t>
            </a:r>
            <a:r>
              <a:rPr lang="sv-SE" dirty="0"/>
              <a:t> </a:t>
            </a:r>
            <a:r>
              <a:rPr lang="sv-SE" dirty="0" err="1"/>
              <a:t>hierachy</a:t>
            </a:r>
            <a:r>
              <a:rPr lang="sv-SE" dirty="0"/>
              <a:t> för att specificera kodningen ytterligare.</a:t>
            </a:r>
          </a:p>
          <a:p>
            <a:r>
              <a:rPr lang="sv-SE" dirty="0"/>
              <a:t>Här finns en del finesser att lära sig och verktyget utvecklas ständigt.</a:t>
            </a:r>
          </a:p>
        </p:txBody>
      </p:sp>
      <p:sp>
        <p:nvSpPr>
          <p:cNvPr id="4" name="Platshållare för bildnummer 3"/>
          <p:cNvSpPr>
            <a:spLocks noGrp="1"/>
          </p:cNvSpPr>
          <p:nvPr>
            <p:ph type="sldNum" sz="quarter" idx="5"/>
          </p:nvPr>
        </p:nvSpPr>
        <p:spPr/>
        <p:txBody>
          <a:bodyPr/>
          <a:lstStyle/>
          <a:p>
            <a:fld id="{BC540952-2EBD-4354-850D-E7FA0EDC9E8F}" type="slidenum">
              <a:rPr lang="sv-SE" smtClean="0"/>
              <a:t>8</a:t>
            </a:fld>
            <a:endParaRPr lang="sv-SE"/>
          </a:p>
        </p:txBody>
      </p:sp>
    </p:spTree>
    <p:extLst>
      <p:ext uri="{BB962C8B-B14F-4D97-AF65-F5344CB8AC3E}">
        <p14:creationId xmlns:p14="http://schemas.microsoft.com/office/powerpoint/2010/main" val="206488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ni se ett exempel på en kodning med ICD-11:</a:t>
            </a:r>
          </a:p>
          <a:p>
            <a:r>
              <a:rPr lang="sv-SE" dirty="0"/>
              <a:t>Första koden är en </a:t>
            </a:r>
            <a:r>
              <a:rPr lang="sv-SE" dirty="0" err="1"/>
              <a:t>sk</a:t>
            </a:r>
            <a:r>
              <a:rPr lang="sv-SE" dirty="0"/>
              <a:t> </a:t>
            </a:r>
            <a:r>
              <a:rPr lang="sv-SE" dirty="0" err="1"/>
              <a:t>stamkod</a:t>
            </a:r>
            <a:r>
              <a:rPr lang="sv-SE" dirty="0"/>
              <a:t>, med specificeringskoder &amp;-tecken så lägger man till information om tillståndet. Efter / kommer en ny </a:t>
            </a:r>
            <a:r>
              <a:rPr lang="sv-SE" dirty="0" err="1"/>
              <a:t>stamkod</a:t>
            </a:r>
            <a:r>
              <a:rPr lang="sv-SE" dirty="0"/>
              <a:t> som beskriver de yttre omständigheterna med nya specificeringskoder &amp;-tecken för att ytterligare precisera.  </a:t>
            </a:r>
          </a:p>
        </p:txBody>
      </p:sp>
      <p:sp>
        <p:nvSpPr>
          <p:cNvPr id="4" name="Platshållare för bildnummer 3"/>
          <p:cNvSpPr>
            <a:spLocks noGrp="1"/>
          </p:cNvSpPr>
          <p:nvPr>
            <p:ph type="sldNum" sz="quarter" idx="5"/>
          </p:nvPr>
        </p:nvSpPr>
        <p:spPr/>
        <p:txBody>
          <a:bodyPr/>
          <a:lstStyle/>
          <a:p>
            <a:fld id="{BC540952-2EBD-4354-850D-E7FA0EDC9E8F}" type="slidenum">
              <a:rPr lang="sv-SE" smtClean="0"/>
              <a:t>9</a:t>
            </a:fld>
            <a:endParaRPr lang="sv-SE"/>
          </a:p>
        </p:txBody>
      </p:sp>
    </p:spTree>
    <p:extLst>
      <p:ext uri="{BB962C8B-B14F-4D97-AF65-F5344CB8AC3E}">
        <p14:creationId xmlns:p14="http://schemas.microsoft.com/office/powerpoint/2010/main" val="2340715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ses exempel på olika nivåer hur ICD används och dess betydelse ur olika perspektiv. </a:t>
            </a:r>
          </a:p>
          <a:p>
            <a:r>
              <a:rPr lang="sv-SE" dirty="0"/>
              <a:t>Lokalt/regionalt i strukturerad dokumentation, regionala register, lokalt/regionalt kvalitetsarbete, ersättningsystem/uppföljning (DRG, ACG )</a:t>
            </a:r>
          </a:p>
          <a:p>
            <a:r>
              <a:rPr lang="sv-SE" dirty="0"/>
              <a:t>Nationellt: Statistik, riktlinjer, kvalitetsregister, </a:t>
            </a:r>
            <a:r>
              <a:rPr lang="sv-SE" dirty="0" err="1"/>
              <a:t>kunskapsstyrning</a:t>
            </a:r>
            <a:r>
              <a:rPr lang="sv-SE" dirty="0"/>
              <a:t>, KPP, DRG för resursuppföljning </a:t>
            </a:r>
          </a:p>
          <a:p>
            <a:r>
              <a:rPr lang="sv-SE" dirty="0"/>
              <a:t>Internationellt: Rapportering WHO, OECD, Eurostat.</a:t>
            </a:r>
          </a:p>
          <a:p>
            <a:endParaRPr lang="sv-SE" dirty="0"/>
          </a:p>
          <a:p>
            <a:r>
              <a:rPr lang="sv-SE" dirty="0"/>
              <a:t>Allt detta med er hjälp, från när koden sätts till WHO.</a:t>
            </a:r>
          </a:p>
        </p:txBody>
      </p:sp>
      <p:sp>
        <p:nvSpPr>
          <p:cNvPr id="4" name="Platshållare för bildnummer 3"/>
          <p:cNvSpPr>
            <a:spLocks noGrp="1"/>
          </p:cNvSpPr>
          <p:nvPr>
            <p:ph type="sldNum" sz="quarter" idx="5"/>
          </p:nvPr>
        </p:nvSpPr>
        <p:spPr/>
        <p:txBody>
          <a:bodyPr/>
          <a:lstStyle/>
          <a:p>
            <a:fld id="{BC540952-2EBD-4354-850D-E7FA0EDC9E8F}" type="slidenum">
              <a:rPr lang="sv-SE" smtClean="0"/>
              <a:t>10</a:t>
            </a:fld>
            <a:endParaRPr lang="sv-SE"/>
          </a:p>
        </p:txBody>
      </p:sp>
    </p:spTree>
    <p:extLst>
      <p:ext uri="{BB962C8B-B14F-4D97-AF65-F5344CB8AC3E}">
        <p14:creationId xmlns:p14="http://schemas.microsoft.com/office/powerpoint/2010/main" val="1384106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241741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44155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8258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5365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28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4027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3915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32074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86352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62870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5785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115414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426535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54064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3987594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2437760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4058161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01171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Rubrik och punkt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8F80C8E-118A-4D0D-A4C9-42DE8B427707}"/>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8219470-9D8F-6BC8-CE82-81558B419AC3}"/>
              </a:ext>
            </a:extLst>
          </p:cNvPr>
          <p:cNvSpPr>
            <a:spLocks noGrp="1"/>
          </p:cNvSpPr>
          <p:nvPr>
            <p:ph type="body" sz="quarter" idx="15" hasCustomPrompt="1"/>
          </p:nvPr>
        </p:nvSpPr>
        <p:spPr>
          <a:xfrm>
            <a:off x="637200" y="1634401"/>
            <a:ext cx="6840000" cy="4583838"/>
          </a:xfrm>
          <a:prstGeom prst="rect">
            <a:avLst/>
          </a:prstGeom>
        </p:spPr>
        <p:txBody>
          <a:bodyPr lIns="0"/>
          <a:lstStyle>
            <a:lvl1pPr>
              <a:spcBef>
                <a:spcPts val="1800"/>
              </a:spcBef>
              <a:defRPr sz="2000"/>
            </a:lvl1pPr>
            <a:lvl2pPr>
              <a:defRPr sz="1800"/>
            </a:lvl2pPr>
            <a:lvl3pPr>
              <a:defRPr sz="1600"/>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4D410928-8390-4D72-8681-6E6A47EBBFF6}"/>
              </a:ext>
            </a:extLst>
          </p:cNvPr>
          <p:cNvSpPr>
            <a:spLocks noGrp="1"/>
          </p:cNvSpPr>
          <p:nvPr>
            <p:ph type="ftr" sz="quarter" idx="16"/>
          </p:nvPr>
        </p:nvSpPr>
        <p:spPr/>
        <p:txBody>
          <a:bodyPr/>
          <a:lstStyle/>
          <a:p>
            <a:endParaRPr lang="sv-SE"/>
          </a:p>
        </p:txBody>
      </p:sp>
      <p:sp>
        <p:nvSpPr>
          <p:cNvPr id="7" name="Platshållare för bildnummer 4">
            <a:extLst>
              <a:ext uri="{FF2B5EF4-FFF2-40B4-BE49-F238E27FC236}">
                <a16:creationId xmlns:a16="http://schemas.microsoft.com/office/drawing/2014/main" id="{4AF91A3B-E428-454E-BCD6-C9CD0663D67C}"/>
              </a:ext>
            </a:extLst>
          </p:cNvPr>
          <p:cNvSpPr>
            <a:spLocks noGrp="1"/>
          </p:cNvSpPr>
          <p:nvPr>
            <p:ph type="sldNum" sz="quarter" idx="17"/>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4221406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ubrik, punktlista och infälld 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858D0BC7-6CD0-4AE3-946E-9E6B3661622F}"/>
              </a:ext>
            </a:extLst>
          </p:cNvPr>
          <p:cNvSpPr>
            <a:spLocks noGrp="1"/>
          </p:cNvSpPr>
          <p:nvPr>
            <p:ph type="title"/>
          </p:nvPr>
        </p:nvSpPr>
        <p:spPr>
          <a:xfrm>
            <a:off x="636889" y="540000"/>
            <a:ext cx="5459111"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64E5CFD4-87C2-B75F-B564-DF97777D54C0}"/>
              </a:ext>
            </a:extLst>
          </p:cNvPr>
          <p:cNvSpPr>
            <a:spLocks noGrp="1"/>
          </p:cNvSpPr>
          <p:nvPr>
            <p:ph type="body" sz="quarter" idx="12" hasCustomPrompt="1"/>
          </p:nvPr>
        </p:nvSpPr>
        <p:spPr>
          <a:xfrm>
            <a:off x="637200" y="1634400"/>
            <a:ext cx="5194051" cy="4583838"/>
          </a:xfrm>
          <a:prstGeom prst="rect">
            <a:avLst/>
          </a:prstGeom>
        </p:spPr>
        <p:txBody>
          <a:bodyPr lIns="0"/>
          <a:lstStyle>
            <a:lvl1pPr>
              <a:spcBef>
                <a:spcPts val="1800"/>
              </a:spcBef>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93181" y="620713"/>
            <a:ext cx="5174931" cy="5597525"/>
          </a:xfrm>
          <a:prstGeom prst="rect">
            <a:avLst/>
          </a:prstGeom>
        </p:spPr>
        <p:txBody>
          <a:bodyPr lIns="216000" tIns="216000" rIns="10800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10" name="Platshållare för sidfot 4">
            <a:extLst>
              <a:ext uri="{FF2B5EF4-FFF2-40B4-BE49-F238E27FC236}">
                <a16:creationId xmlns:a16="http://schemas.microsoft.com/office/drawing/2014/main" id="{C07FB06F-FE7D-4A6F-8F38-03ACAB9EC2A0}"/>
              </a:ext>
            </a:extLst>
          </p:cNvPr>
          <p:cNvSpPr>
            <a:spLocks noGrp="1"/>
          </p:cNvSpPr>
          <p:nvPr>
            <p:ph type="ftr" sz="quarter" idx="13"/>
          </p:nvPr>
        </p:nvSpPr>
        <p:spPr/>
        <p:txBody>
          <a:bodyPr/>
          <a:lstStyle/>
          <a:p>
            <a:endParaRPr lang="sv-SE"/>
          </a:p>
        </p:txBody>
      </p:sp>
      <p:sp>
        <p:nvSpPr>
          <p:cNvPr id="11" name="Platshållare för bildnummer 5">
            <a:extLst>
              <a:ext uri="{FF2B5EF4-FFF2-40B4-BE49-F238E27FC236}">
                <a16:creationId xmlns:a16="http://schemas.microsoft.com/office/drawing/2014/main" id="{DE6A03B2-C1F9-4CCD-9567-13726E14CE49}"/>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552061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r>
              <a:rPr lang="sv-SE"/>
              <a:t>2024-01-23</a:t>
            </a:r>
            <a:endParaRPr lang="sv-SE" dirty="0"/>
          </a:p>
        </p:txBody>
      </p:sp>
      <p:sp>
        <p:nvSpPr>
          <p:cNvPr id="5" name="Platshållare för sidfot 4"/>
          <p:cNvSpPr>
            <a:spLocks noGrp="1"/>
          </p:cNvSpPr>
          <p:nvPr>
            <p:ph type="ftr" sz="quarter" idx="11"/>
          </p:nvPr>
        </p:nvSpPr>
        <p:spPr/>
        <p:txBody>
          <a:bodyPr/>
          <a:lstStyle/>
          <a:p>
            <a:r>
              <a:rPr lang="sv-SE"/>
              <a:t>Information S-fika</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4208828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r>
              <a:rPr lang="sv-SE"/>
              <a:t>2024-01-23</a:t>
            </a:r>
            <a:endParaRPr lang="sv-SE" dirty="0"/>
          </a:p>
        </p:txBody>
      </p:sp>
      <p:sp>
        <p:nvSpPr>
          <p:cNvPr id="5" name="Platshållare för sidfot 4"/>
          <p:cNvSpPr>
            <a:spLocks noGrp="1"/>
          </p:cNvSpPr>
          <p:nvPr>
            <p:ph type="ftr" sz="quarter" idx="11"/>
          </p:nvPr>
        </p:nvSpPr>
        <p:spPr/>
        <p:txBody>
          <a:bodyPr/>
          <a:lstStyle/>
          <a:p>
            <a:r>
              <a:rPr lang="sv-SE"/>
              <a:t>Information S-fika</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4396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3316220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1779304-0EC7-4112-8FB6-A995AEAEA9E5}"/>
              </a:ext>
            </a:extLst>
          </p:cNvPr>
          <p:cNvSpPr>
            <a:spLocks noGrp="1"/>
          </p:cNvSpPr>
          <p:nvPr>
            <p:ph type="dt" sz="half" idx="10"/>
          </p:nvPr>
        </p:nvSpPr>
        <p:spPr/>
        <p:txBody>
          <a:bodyPr/>
          <a:lstStyle/>
          <a:p>
            <a:r>
              <a:rPr lang="sv-SE"/>
              <a:t>2024-01-23</a:t>
            </a:r>
          </a:p>
        </p:txBody>
      </p:sp>
      <p:sp>
        <p:nvSpPr>
          <p:cNvPr id="3" name="Platshållare för sidfot 2">
            <a:extLst>
              <a:ext uri="{FF2B5EF4-FFF2-40B4-BE49-F238E27FC236}">
                <a16:creationId xmlns:a16="http://schemas.microsoft.com/office/drawing/2014/main" id="{B52CAC84-4E51-4280-B8AC-B9493460EFD0}"/>
              </a:ext>
            </a:extLst>
          </p:cNvPr>
          <p:cNvSpPr>
            <a:spLocks noGrp="1"/>
          </p:cNvSpPr>
          <p:nvPr>
            <p:ph type="ftr" sz="quarter" idx="11"/>
          </p:nvPr>
        </p:nvSpPr>
        <p:spPr/>
        <p:txBody>
          <a:bodyPr/>
          <a:lstStyle/>
          <a:p>
            <a:r>
              <a:rPr lang="sv-SE"/>
              <a:t>Information S-fika</a:t>
            </a:r>
          </a:p>
        </p:txBody>
      </p:sp>
      <p:sp>
        <p:nvSpPr>
          <p:cNvPr id="4" name="Platshållare för bildnummer 3">
            <a:extLst>
              <a:ext uri="{FF2B5EF4-FFF2-40B4-BE49-F238E27FC236}">
                <a16:creationId xmlns:a16="http://schemas.microsoft.com/office/drawing/2014/main" id="{3660954E-8014-40DF-BEC6-CA7E4302BEDA}"/>
              </a:ext>
            </a:extLst>
          </p:cNvPr>
          <p:cNvSpPr>
            <a:spLocks noGrp="1"/>
          </p:cNvSpPr>
          <p:nvPr>
            <p:ph type="sldNum" sz="quarter" idx="12"/>
          </p:nvPr>
        </p:nvSpPr>
        <p:spPr/>
        <p:txBody>
          <a:bodyPr/>
          <a:lstStyle/>
          <a:p>
            <a:fld id="{1666F934-78D0-4386-91E9-4DE6B80AE8EB}" type="slidenum">
              <a:rPr lang="sv-SE" smtClean="0"/>
              <a:t>‹#›</a:t>
            </a:fld>
            <a:endParaRPr lang="sv-SE"/>
          </a:p>
        </p:txBody>
      </p:sp>
    </p:spTree>
    <p:extLst>
      <p:ext uri="{BB962C8B-B14F-4D97-AF65-F5344CB8AC3E}">
        <p14:creationId xmlns:p14="http://schemas.microsoft.com/office/powerpoint/2010/main" val="254156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2313456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75770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51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2852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81098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09602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32"/>
          <a:stretch>
            <a:fillRect/>
          </a:stretch>
        </p:blipFill>
        <p:spPr>
          <a:xfrm>
            <a:off x="10128113"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6925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79" r:id="rId4"/>
    <p:sldLayoutId id="2147483660" r:id="rId5"/>
    <p:sldLayoutId id="2147483654" r:id="rId6"/>
    <p:sldLayoutId id="2147483661" r:id="rId7"/>
    <p:sldLayoutId id="2147483662" r:id="rId8"/>
    <p:sldLayoutId id="2147483667" r:id="rId9"/>
    <p:sldLayoutId id="2147483665" r:id="rId10"/>
    <p:sldLayoutId id="2147483666" r:id="rId11"/>
    <p:sldLayoutId id="2147483664" r:id="rId12"/>
    <p:sldLayoutId id="2147483668" r:id="rId13"/>
    <p:sldLayoutId id="2147483680" r:id="rId14"/>
    <p:sldLayoutId id="2147483669" r:id="rId15"/>
    <p:sldLayoutId id="2147483682" r:id="rId16"/>
    <p:sldLayoutId id="2147483681" r:id="rId17"/>
    <p:sldLayoutId id="2147483670" r:id="rId18"/>
    <p:sldLayoutId id="2147483671" r:id="rId19"/>
    <p:sldLayoutId id="2147483673" r:id="rId20"/>
    <p:sldLayoutId id="2147483674" r:id="rId21"/>
    <p:sldLayoutId id="2147483675" r:id="rId22"/>
    <p:sldLayoutId id="2147483676" r:id="rId23"/>
    <p:sldLayoutId id="2147483678" r:id="rId24"/>
    <p:sldLayoutId id="2147483683" r:id="rId25"/>
    <p:sldLayoutId id="2147483684" r:id="rId26"/>
    <p:sldLayoutId id="2147483686" r:id="rId27"/>
    <p:sldLayoutId id="2147483687" r:id="rId28"/>
    <p:sldLayoutId id="2147483688" r:id="rId29"/>
    <p:sldLayoutId id="2147483689" r:id="rId30"/>
  </p:sldLayoutIdLst>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659" userDrawn="1">
          <p15:clr>
            <a:srgbClr val="F26B43"/>
          </p15:clr>
        </p15:guide>
        <p15:guide id="3" pos="4021" userDrawn="1">
          <p15:clr>
            <a:srgbClr val="F26B43"/>
          </p15:clr>
        </p15:guide>
        <p15:guide id="4" pos="7287" userDrawn="1">
          <p15:clr>
            <a:srgbClr val="F26B43"/>
          </p15:clr>
        </p15:guide>
        <p15:guide id="5" pos="393" userDrawn="1">
          <p15:clr>
            <a:srgbClr val="F26B43"/>
          </p15:clr>
        </p15:guide>
        <p15:guide id="6" orient="horz" pos="391" userDrawn="1">
          <p15:clr>
            <a:srgbClr val="F26B43"/>
          </p15:clr>
        </p15:guide>
        <p15:guide id="7"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hyperlink" Target="https://icd.who.int/en" TargetMode="External"/><Relationship Id="rId2" Type="http://schemas.openxmlformats.org/officeDocument/2006/relationships/notesSlide" Target="../notesSlides/notesSlide17.xml"/><Relationship Id="rId1" Type="http://schemas.openxmlformats.org/officeDocument/2006/relationships/slideLayout" Target="../slideLayouts/slideLayout27.xml"/><Relationship Id="rId5" Type="http://schemas.openxmlformats.org/officeDocument/2006/relationships/image" Target="../media/image9.png"/><Relationship Id="rId4" Type="http://schemas.openxmlformats.org/officeDocument/2006/relationships/hyperlink" Target="https://www.youtube.com/@WHOICD-1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2E2AA013-1C60-4F11-A178-81752B6C2C36}"/>
              </a:ext>
            </a:extLst>
          </p:cNvPr>
          <p:cNvSpPr>
            <a:spLocks noGrp="1"/>
          </p:cNvSpPr>
          <p:nvPr>
            <p:ph type="ctrTitle"/>
          </p:nvPr>
        </p:nvSpPr>
        <p:spPr/>
        <p:txBody>
          <a:bodyPr/>
          <a:lstStyle/>
          <a:p>
            <a:r>
              <a:rPr lang="sv-SE" dirty="0"/>
              <a:t>ICD-11</a:t>
            </a:r>
          </a:p>
        </p:txBody>
      </p:sp>
      <p:sp>
        <p:nvSpPr>
          <p:cNvPr id="17" name="Underrubrik 16">
            <a:extLst>
              <a:ext uri="{FF2B5EF4-FFF2-40B4-BE49-F238E27FC236}">
                <a16:creationId xmlns:a16="http://schemas.microsoft.com/office/drawing/2014/main" id="{FCD190C8-9DBD-48AF-AE9E-D1ABC4D53124}"/>
              </a:ext>
            </a:extLst>
          </p:cNvPr>
          <p:cNvSpPr>
            <a:spLocks noGrp="1"/>
          </p:cNvSpPr>
          <p:nvPr>
            <p:ph type="subTitle" idx="1"/>
          </p:nvPr>
        </p:nvSpPr>
        <p:spPr/>
        <p:txBody>
          <a:bodyPr/>
          <a:lstStyle/>
          <a:p>
            <a:r>
              <a:rPr lang="sv-SE" dirty="0"/>
              <a:t>Arbetet med övergången i Sverige</a:t>
            </a:r>
          </a:p>
        </p:txBody>
      </p:sp>
      <p:sp>
        <p:nvSpPr>
          <p:cNvPr id="18" name="Platshållare för text 17">
            <a:extLst>
              <a:ext uri="{FF2B5EF4-FFF2-40B4-BE49-F238E27FC236}">
                <a16:creationId xmlns:a16="http://schemas.microsoft.com/office/drawing/2014/main" id="{9D67B862-739B-4E7B-9839-0C40561DFAB9}"/>
              </a:ext>
            </a:extLst>
          </p:cNvPr>
          <p:cNvSpPr>
            <a:spLocks noGrp="1"/>
          </p:cNvSpPr>
          <p:nvPr>
            <p:ph type="body" sz="quarter" idx="10"/>
          </p:nvPr>
        </p:nvSpPr>
        <p:spPr/>
        <p:txBody>
          <a:bodyPr/>
          <a:lstStyle/>
          <a:p>
            <a:r>
              <a:rPr lang="sv-SE" dirty="0"/>
              <a:t>Christian Francke UHS/KLT</a:t>
            </a:r>
          </a:p>
        </p:txBody>
      </p:sp>
      <p:pic>
        <p:nvPicPr>
          <p:cNvPr id="4" name="Bild 5" descr="Socialstyrelsen logotyp">
            <a:extLst>
              <a:ext uri="{FF2B5EF4-FFF2-40B4-BE49-F238E27FC236}">
                <a16:creationId xmlns:a16="http://schemas.microsoft.com/office/drawing/2014/main" id="{1996B044-7A80-A39E-1243-0F42A16CBE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317914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318B1C-EE0A-4AB7-8997-2B17EA7B5111}"/>
              </a:ext>
            </a:extLst>
          </p:cNvPr>
          <p:cNvSpPr>
            <a:spLocks noGrp="1"/>
          </p:cNvSpPr>
          <p:nvPr>
            <p:ph type="title"/>
          </p:nvPr>
        </p:nvSpPr>
        <p:spPr/>
        <p:txBody>
          <a:bodyPr/>
          <a:lstStyle/>
          <a:p>
            <a:r>
              <a:rPr lang="sv-SE" dirty="0"/>
              <a:t>Användningsområden ICD - exempel</a:t>
            </a:r>
          </a:p>
        </p:txBody>
      </p:sp>
      <p:sp>
        <p:nvSpPr>
          <p:cNvPr id="8" name="Platshållare för text 6">
            <a:extLst>
              <a:ext uri="{FF2B5EF4-FFF2-40B4-BE49-F238E27FC236}">
                <a16:creationId xmlns:a16="http://schemas.microsoft.com/office/drawing/2014/main" id="{D060A26C-F03B-4D56-94E8-D5534C5F1123}"/>
              </a:ext>
            </a:extLst>
          </p:cNvPr>
          <p:cNvSpPr txBox="1">
            <a:spLocks/>
          </p:cNvSpPr>
          <p:nvPr/>
        </p:nvSpPr>
        <p:spPr>
          <a:xfrm>
            <a:off x="4125827" y="1620730"/>
            <a:ext cx="2504286" cy="4583838"/>
          </a:xfrm>
          <a:prstGeom prst="rect">
            <a:avLst/>
          </a:prstGeom>
        </p:spPr>
        <p:txBody>
          <a:bodyPr vert="horz" lIns="0" tIns="45720" rIns="0" bIns="45720" rtlCol="0">
            <a:noAutofit/>
          </a:bodyPr>
          <a:lstStyle>
            <a:lvl1pPr marL="457200" indent="-457200" algn="l" defTabSz="914400" rtl="0" eaLnBrk="1" latinLnBrk="0" hangingPunct="1">
              <a:lnSpc>
                <a:spcPct val="110000"/>
              </a:lnSpc>
              <a:spcBef>
                <a:spcPts val="1000"/>
              </a:spcBef>
              <a:buFont typeface="+mj-lt"/>
              <a:buAutoNum type="arabicPeriod"/>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a:p>
        </p:txBody>
      </p:sp>
      <p:sp>
        <p:nvSpPr>
          <p:cNvPr id="9" name="Platshållare för text 5">
            <a:extLst>
              <a:ext uri="{FF2B5EF4-FFF2-40B4-BE49-F238E27FC236}">
                <a16:creationId xmlns:a16="http://schemas.microsoft.com/office/drawing/2014/main" id="{CE8BBF6B-41E1-4B2E-9769-D063CB3A5003}"/>
              </a:ext>
            </a:extLst>
          </p:cNvPr>
          <p:cNvSpPr txBox="1">
            <a:spLocks/>
          </p:cNvSpPr>
          <p:nvPr/>
        </p:nvSpPr>
        <p:spPr>
          <a:xfrm>
            <a:off x="4207918" y="1634401"/>
            <a:ext cx="2849484" cy="4583838"/>
          </a:xfrm>
          <a:prstGeom prst="rect">
            <a:avLst/>
          </a:prstGeom>
        </p:spPr>
        <p:txBody>
          <a:bodyPr vert="horz" lIns="0" tIns="45720" rIns="0" bIns="45720" rtlCol="0">
            <a:noAutofit/>
          </a:bodyPr>
          <a:lstStyle>
            <a:lvl1pPr marL="457200" indent="-457200" algn="l" defTabSz="914400" rtl="0" eaLnBrk="1" latinLnBrk="0" hangingPunct="1">
              <a:lnSpc>
                <a:spcPct val="110000"/>
              </a:lnSpc>
              <a:spcBef>
                <a:spcPts val="1000"/>
              </a:spcBef>
              <a:buFont typeface="+mj-lt"/>
              <a:buAutoNum type="arabicPeriod"/>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sp>
        <p:nvSpPr>
          <p:cNvPr id="10" name="Rektangel 9">
            <a:extLst>
              <a:ext uri="{FF2B5EF4-FFF2-40B4-BE49-F238E27FC236}">
                <a16:creationId xmlns:a16="http://schemas.microsoft.com/office/drawing/2014/main" id="{C26E966B-6239-4FEF-9345-53F635F648AD}"/>
              </a:ext>
            </a:extLst>
          </p:cNvPr>
          <p:cNvSpPr/>
          <p:nvPr/>
        </p:nvSpPr>
        <p:spPr>
          <a:xfrm>
            <a:off x="726393" y="1530303"/>
            <a:ext cx="3211427" cy="31619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Lokalt/Regionalt</a:t>
            </a:r>
          </a:p>
        </p:txBody>
      </p:sp>
      <p:sp>
        <p:nvSpPr>
          <p:cNvPr id="11" name="Rektangel 10">
            <a:extLst>
              <a:ext uri="{FF2B5EF4-FFF2-40B4-BE49-F238E27FC236}">
                <a16:creationId xmlns:a16="http://schemas.microsoft.com/office/drawing/2014/main" id="{D0D531A9-D965-48BE-9AB1-6416BA0AD087}"/>
              </a:ext>
            </a:extLst>
          </p:cNvPr>
          <p:cNvSpPr/>
          <p:nvPr/>
        </p:nvSpPr>
        <p:spPr>
          <a:xfrm>
            <a:off x="8334572" y="1530302"/>
            <a:ext cx="2787323" cy="316195"/>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Internationellt</a:t>
            </a:r>
          </a:p>
        </p:txBody>
      </p:sp>
      <p:sp>
        <p:nvSpPr>
          <p:cNvPr id="12" name="Platshållare för text 5">
            <a:extLst>
              <a:ext uri="{FF2B5EF4-FFF2-40B4-BE49-F238E27FC236}">
                <a16:creationId xmlns:a16="http://schemas.microsoft.com/office/drawing/2014/main" id="{D9DFFEC4-DC69-4B83-B5CB-3F9005A3BF3C}"/>
              </a:ext>
            </a:extLst>
          </p:cNvPr>
          <p:cNvSpPr txBox="1">
            <a:spLocks/>
          </p:cNvSpPr>
          <p:nvPr/>
        </p:nvSpPr>
        <p:spPr>
          <a:xfrm>
            <a:off x="4425626" y="1648072"/>
            <a:ext cx="2849484" cy="4583838"/>
          </a:xfrm>
          <a:prstGeom prst="rect">
            <a:avLst/>
          </a:prstGeom>
        </p:spPr>
        <p:txBody>
          <a:bodyPr vert="horz" lIns="0" tIns="45720" rIns="0" bIns="45720" rtlCol="0">
            <a:noAutofit/>
          </a:bodyPr>
          <a:lstStyle>
            <a:lvl1pPr marL="457200" indent="-457200" algn="l" defTabSz="914400" rtl="0" eaLnBrk="1" latinLnBrk="0" hangingPunct="1">
              <a:lnSpc>
                <a:spcPct val="110000"/>
              </a:lnSpc>
              <a:spcBef>
                <a:spcPts val="1000"/>
              </a:spcBef>
              <a:buFont typeface="+mj-lt"/>
              <a:buAutoNum type="arabicPeriod"/>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endParaRPr lang="sv-SE" dirty="0"/>
          </a:p>
        </p:txBody>
      </p:sp>
      <p:sp>
        <p:nvSpPr>
          <p:cNvPr id="13" name="Platshållare för text 5">
            <a:extLst>
              <a:ext uri="{FF2B5EF4-FFF2-40B4-BE49-F238E27FC236}">
                <a16:creationId xmlns:a16="http://schemas.microsoft.com/office/drawing/2014/main" id="{159765F3-FBD5-4825-BB31-C7731842D28B}"/>
              </a:ext>
            </a:extLst>
          </p:cNvPr>
          <p:cNvSpPr txBox="1">
            <a:spLocks/>
          </p:cNvSpPr>
          <p:nvPr/>
        </p:nvSpPr>
        <p:spPr>
          <a:xfrm>
            <a:off x="4613633" y="1648072"/>
            <a:ext cx="2849484" cy="4583838"/>
          </a:xfrm>
          <a:prstGeom prst="rect">
            <a:avLst/>
          </a:prstGeom>
        </p:spPr>
        <p:txBody>
          <a:bodyPr vert="horz" lIns="0" tIns="45720" rIns="0" bIns="45720" rtlCol="0">
            <a:noAutofit/>
          </a:bodyPr>
          <a:lstStyle>
            <a:lvl1pPr marL="457200" indent="-457200" algn="l" defTabSz="914400" rtl="0" eaLnBrk="1" latinLnBrk="0" hangingPunct="1">
              <a:lnSpc>
                <a:spcPct val="110000"/>
              </a:lnSpc>
              <a:spcBef>
                <a:spcPts val="1000"/>
              </a:spcBef>
              <a:buFont typeface="+mj-lt"/>
              <a:buAutoNum type="arabicPeriod"/>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endParaRPr lang="sv-SE" dirty="0"/>
          </a:p>
        </p:txBody>
      </p:sp>
      <p:sp>
        <p:nvSpPr>
          <p:cNvPr id="14" name="Rektangel 13">
            <a:extLst>
              <a:ext uri="{FF2B5EF4-FFF2-40B4-BE49-F238E27FC236}">
                <a16:creationId xmlns:a16="http://schemas.microsoft.com/office/drawing/2014/main" id="{65C520C3-1722-48F0-8885-60281D82194B}"/>
              </a:ext>
            </a:extLst>
          </p:cNvPr>
          <p:cNvSpPr/>
          <p:nvPr/>
        </p:nvSpPr>
        <p:spPr>
          <a:xfrm>
            <a:off x="4432239" y="1543974"/>
            <a:ext cx="3315708" cy="31619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Nationellt</a:t>
            </a:r>
          </a:p>
        </p:txBody>
      </p:sp>
      <p:sp>
        <p:nvSpPr>
          <p:cNvPr id="15" name="textruta 14">
            <a:extLst>
              <a:ext uri="{FF2B5EF4-FFF2-40B4-BE49-F238E27FC236}">
                <a16:creationId xmlns:a16="http://schemas.microsoft.com/office/drawing/2014/main" id="{04165430-DE34-4AD7-9A2C-98C7689F3D3D}"/>
              </a:ext>
            </a:extLst>
          </p:cNvPr>
          <p:cNvSpPr txBox="1"/>
          <p:nvPr/>
        </p:nvSpPr>
        <p:spPr>
          <a:xfrm>
            <a:off x="4702827" y="1996751"/>
            <a:ext cx="3315708" cy="4801314"/>
          </a:xfrm>
          <a:prstGeom prst="rect">
            <a:avLst/>
          </a:prstGeom>
          <a:noFill/>
        </p:spPr>
        <p:txBody>
          <a:bodyPr wrap="square" rtlCol="0">
            <a:spAutoFit/>
          </a:bodyPr>
          <a:lstStyle/>
          <a:p>
            <a:pPr marL="285750" indent="-285750">
              <a:buFont typeface="Arial" panose="020B0604020202020204" pitchFamily="34" charset="0"/>
              <a:buChar char="•"/>
            </a:pPr>
            <a:r>
              <a:rPr lang="sv-SE" dirty="0"/>
              <a:t>Officiell statistik</a:t>
            </a:r>
            <a:br>
              <a:rPr lang="sv-SE" dirty="0"/>
            </a:br>
            <a:endParaRPr lang="sv-SE" dirty="0"/>
          </a:p>
          <a:p>
            <a:pPr marL="285750" indent="-285750">
              <a:buFont typeface="Arial" panose="020B0604020202020204" pitchFamily="34" charset="0"/>
              <a:buChar char="•"/>
            </a:pPr>
            <a:r>
              <a:rPr lang="sv-SE" dirty="0"/>
              <a:t>Nationella riktlinjer</a:t>
            </a:r>
            <a:br>
              <a:rPr lang="sv-SE" dirty="0"/>
            </a:br>
            <a:endParaRPr lang="sv-SE" dirty="0"/>
          </a:p>
          <a:p>
            <a:pPr marL="285750" indent="-285750">
              <a:buFont typeface="Arial" panose="020B0604020202020204" pitchFamily="34" charset="0"/>
              <a:buChar char="•"/>
            </a:pPr>
            <a:r>
              <a:rPr lang="sv-SE" dirty="0"/>
              <a:t>Kvalitetsregister</a:t>
            </a:r>
            <a:br>
              <a:rPr lang="sv-SE" dirty="0"/>
            </a:br>
            <a:endParaRPr lang="sv-SE" dirty="0"/>
          </a:p>
          <a:p>
            <a:pPr marL="285750" indent="-285750">
              <a:buFont typeface="Arial" panose="020B0604020202020204" pitchFamily="34" charset="0"/>
              <a:buChar char="•"/>
            </a:pPr>
            <a:r>
              <a:rPr lang="sv-SE" dirty="0"/>
              <a:t>Kunskapsstyrning av hälso- och sjukvård</a:t>
            </a:r>
            <a:br>
              <a:rPr lang="sv-SE" dirty="0"/>
            </a:br>
            <a:endParaRPr lang="sv-SE" dirty="0"/>
          </a:p>
          <a:p>
            <a:pPr marL="285750" indent="-285750">
              <a:buFont typeface="Arial" panose="020B0604020202020204" pitchFamily="34" charset="0"/>
              <a:buChar char="•"/>
            </a:pPr>
            <a:r>
              <a:rPr lang="sv-SE" dirty="0"/>
              <a:t>Kostnad per patient (KPP)</a:t>
            </a:r>
            <a:br>
              <a:rPr lang="sv-SE" dirty="0"/>
            </a:br>
            <a:endParaRPr lang="sv-SE" dirty="0"/>
          </a:p>
          <a:p>
            <a:pPr marL="285750" indent="-285750">
              <a:buFont typeface="Arial" panose="020B0604020202020204" pitchFamily="34" charset="0"/>
              <a:buChar char="•"/>
            </a:pPr>
            <a:r>
              <a:rPr lang="sv-SE" dirty="0"/>
              <a:t>Beräkningssystem ex DRG, ACG</a:t>
            </a:r>
            <a:br>
              <a:rPr lang="sv-SE" dirty="0"/>
            </a:br>
            <a:endParaRPr lang="sv-SE" dirty="0"/>
          </a:p>
          <a:p>
            <a:pPr marL="285750" indent="-285750">
              <a:buFont typeface="Arial" panose="020B0604020202020204" pitchFamily="34" charset="0"/>
              <a:buChar char="•"/>
            </a:pPr>
            <a:r>
              <a:rPr lang="sv-SE" dirty="0"/>
              <a:t>Ekonomisk planering inom hälso- och sjukvården</a:t>
            </a:r>
          </a:p>
        </p:txBody>
      </p:sp>
      <p:sp>
        <p:nvSpPr>
          <p:cNvPr id="18" name="textruta 17">
            <a:extLst>
              <a:ext uri="{FF2B5EF4-FFF2-40B4-BE49-F238E27FC236}">
                <a16:creationId xmlns:a16="http://schemas.microsoft.com/office/drawing/2014/main" id="{55473017-678F-480B-9157-67453C49C45F}"/>
              </a:ext>
            </a:extLst>
          </p:cNvPr>
          <p:cNvSpPr txBox="1"/>
          <p:nvPr/>
        </p:nvSpPr>
        <p:spPr>
          <a:xfrm>
            <a:off x="636889" y="1983080"/>
            <a:ext cx="3383022" cy="4524315"/>
          </a:xfrm>
          <a:prstGeom prst="rect">
            <a:avLst/>
          </a:prstGeom>
          <a:noFill/>
        </p:spPr>
        <p:txBody>
          <a:bodyPr wrap="square" rtlCol="0">
            <a:spAutoFit/>
          </a:bodyPr>
          <a:lstStyle/>
          <a:p>
            <a:pPr marL="285750" indent="-285750">
              <a:buFont typeface="Arial" panose="020B0604020202020204" pitchFamily="34" charset="0"/>
              <a:buChar char="•"/>
            </a:pPr>
            <a:r>
              <a:rPr lang="sv-SE" dirty="0"/>
              <a:t>Enhetlig strukturerad dokumentation</a:t>
            </a:r>
            <a:br>
              <a:rPr lang="sv-SE" dirty="0"/>
            </a:br>
            <a:endParaRPr lang="sv-SE" dirty="0"/>
          </a:p>
          <a:p>
            <a:pPr marL="285750" indent="-285750">
              <a:buFont typeface="Arial" panose="020B0604020202020204" pitchFamily="34" charset="0"/>
              <a:buChar char="•"/>
            </a:pPr>
            <a:r>
              <a:rPr lang="sv-SE" dirty="0"/>
              <a:t>Informationsutbyte mellan verksamheter</a:t>
            </a:r>
            <a:br>
              <a:rPr lang="sv-SE" dirty="0"/>
            </a:br>
            <a:endParaRPr lang="sv-SE" dirty="0"/>
          </a:p>
          <a:p>
            <a:pPr marL="285750" indent="-285750">
              <a:buFont typeface="Arial" panose="020B0604020202020204" pitchFamily="34" charset="0"/>
              <a:buChar char="•"/>
            </a:pPr>
            <a:r>
              <a:rPr lang="sv-SE" dirty="0"/>
              <a:t>Regionala databaser</a:t>
            </a:r>
            <a:br>
              <a:rPr lang="sv-SE" dirty="0"/>
            </a:br>
            <a:endParaRPr lang="sv-SE" dirty="0"/>
          </a:p>
          <a:p>
            <a:pPr marL="285750" indent="-285750">
              <a:buFont typeface="Arial" panose="020B0604020202020204" pitchFamily="34" charset="0"/>
              <a:buChar char="•"/>
            </a:pPr>
            <a:r>
              <a:rPr lang="sv-SE" dirty="0"/>
              <a:t>Lokalt systematiskt kvalitetsarbete</a:t>
            </a:r>
            <a:br>
              <a:rPr lang="sv-SE" dirty="0"/>
            </a:br>
            <a:endParaRPr lang="sv-SE" dirty="0"/>
          </a:p>
          <a:p>
            <a:pPr marL="285750" indent="-285750">
              <a:buFont typeface="Arial" panose="020B0604020202020204" pitchFamily="34" charset="0"/>
              <a:buChar char="•"/>
            </a:pPr>
            <a:r>
              <a:rPr lang="sv-SE" dirty="0"/>
              <a:t>Lokala ersättningssystem</a:t>
            </a:r>
            <a:br>
              <a:rPr lang="sv-SE" dirty="0"/>
            </a:br>
            <a:endParaRPr lang="sv-SE" dirty="0"/>
          </a:p>
          <a:p>
            <a:pPr marL="285750" indent="-285750">
              <a:buFont typeface="Arial" panose="020B0604020202020204" pitchFamily="34" charset="0"/>
              <a:buChar char="•"/>
            </a:pPr>
            <a:r>
              <a:rPr lang="sv-SE" dirty="0"/>
              <a:t>Uppföljning av resursåtgång</a:t>
            </a:r>
          </a:p>
          <a:p>
            <a:endParaRPr lang="sv-SE" dirty="0"/>
          </a:p>
        </p:txBody>
      </p:sp>
      <p:sp>
        <p:nvSpPr>
          <p:cNvPr id="19" name="textruta 18">
            <a:extLst>
              <a:ext uri="{FF2B5EF4-FFF2-40B4-BE49-F238E27FC236}">
                <a16:creationId xmlns:a16="http://schemas.microsoft.com/office/drawing/2014/main" id="{0977324D-F45F-462D-BF02-A5E1DC91A354}"/>
              </a:ext>
            </a:extLst>
          </p:cNvPr>
          <p:cNvSpPr txBox="1"/>
          <p:nvPr/>
        </p:nvSpPr>
        <p:spPr>
          <a:xfrm>
            <a:off x="8206542" y="1990531"/>
            <a:ext cx="3204797" cy="1477328"/>
          </a:xfrm>
          <a:prstGeom prst="rect">
            <a:avLst/>
          </a:prstGeom>
          <a:noFill/>
        </p:spPr>
        <p:txBody>
          <a:bodyPr wrap="square" rtlCol="0">
            <a:spAutoFit/>
          </a:bodyPr>
          <a:lstStyle/>
          <a:p>
            <a:pPr marL="285750" indent="-285750">
              <a:buFont typeface="Arial" panose="020B0604020202020204" pitchFamily="34" charset="0"/>
              <a:buChar char="•"/>
            </a:pPr>
            <a:r>
              <a:rPr lang="sv-SE" dirty="0"/>
              <a:t>Internationell rapportering:</a:t>
            </a:r>
          </a:p>
          <a:p>
            <a:pPr marL="742950" lvl="1" indent="-285750">
              <a:buFont typeface="Wingdings" panose="05000000000000000000" pitchFamily="2" charset="2"/>
              <a:buChar char="Ø"/>
            </a:pPr>
            <a:r>
              <a:rPr lang="sv-SE" dirty="0"/>
              <a:t>WHO</a:t>
            </a:r>
          </a:p>
          <a:p>
            <a:pPr marL="742950" lvl="1" indent="-285750">
              <a:buFont typeface="Wingdings" panose="05000000000000000000" pitchFamily="2" charset="2"/>
              <a:buChar char="Ø"/>
            </a:pPr>
            <a:r>
              <a:rPr lang="sv-SE" dirty="0"/>
              <a:t>OECD</a:t>
            </a:r>
          </a:p>
          <a:p>
            <a:pPr marL="742950" lvl="1" indent="-285750">
              <a:buFont typeface="Wingdings" panose="05000000000000000000" pitchFamily="2" charset="2"/>
              <a:buChar char="Ø"/>
            </a:pPr>
            <a:r>
              <a:rPr lang="sv-SE" dirty="0"/>
              <a:t>Eurostat</a:t>
            </a:r>
          </a:p>
        </p:txBody>
      </p:sp>
    </p:spTree>
    <p:extLst>
      <p:ext uri="{BB962C8B-B14F-4D97-AF65-F5344CB8AC3E}">
        <p14:creationId xmlns:p14="http://schemas.microsoft.com/office/powerpoint/2010/main" val="164788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E413A2-C612-400F-8AE3-071E9A683D1E}"/>
              </a:ext>
            </a:extLst>
          </p:cNvPr>
          <p:cNvSpPr>
            <a:spLocks noGrp="1"/>
          </p:cNvSpPr>
          <p:nvPr>
            <p:ph type="title"/>
          </p:nvPr>
        </p:nvSpPr>
        <p:spPr/>
        <p:txBody>
          <a:bodyPr/>
          <a:lstStyle/>
          <a:p>
            <a:r>
              <a:rPr lang="sv-SE" dirty="0"/>
              <a:t>Övergripande status</a:t>
            </a:r>
          </a:p>
        </p:txBody>
      </p:sp>
      <p:graphicFrame>
        <p:nvGraphicFramePr>
          <p:cNvPr id="3" name="Diagram 2">
            <a:extLst>
              <a:ext uri="{FF2B5EF4-FFF2-40B4-BE49-F238E27FC236}">
                <a16:creationId xmlns:a16="http://schemas.microsoft.com/office/drawing/2014/main" id="{E87E4DF4-AF9A-46BB-9E3A-2B3CD1A7AAD2}"/>
              </a:ext>
            </a:extLst>
          </p:cNvPr>
          <p:cNvGraphicFramePr/>
          <p:nvPr>
            <p:extLst>
              <p:ext uri="{D42A27DB-BD31-4B8C-83A1-F6EECF244321}">
                <p14:modId xmlns:p14="http://schemas.microsoft.com/office/powerpoint/2010/main" val="3044982237"/>
              </p:ext>
            </p:extLst>
          </p:nvPr>
        </p:nvGraphicFramePr>
        <p:xfrm>
          <a:off x="27215" y="1307327"/>
          <a:ext cx="10939347" cy="5010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8078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Arbetsprocess - översikt</a:t>
            </a:r>
          </a:p>
        </p:txBody>
      </p:sp>
      <p:graphicFrame>
        <p:nvGraphicFramePr>
          <p:cNvPr id="6" name="Platshållare för innehåll 3">
            <a:extLst>
              <a:ext uri="{FF2B5EF4-FFF2-40B4-BE49-F238E27FC236}">
                <a16:creationId xmlns:a16="http://schemas.microsoft.com/office/drawing/2014/main" id="{D0559583-3C01-4CA3-ADE5-4F6CE6F899D5}"/>
              </a:ext>
            </a:extLst>
          </p:cNvPr>
          <p:cNvGraphicFramePr>
            <a:graphicFrameLocks/>
          </p:cNvGraphicFramePr>
          <p:nvPr>
            <p:extLst>
              <p:ext uri="{D42A27DB-BD31-4B8C-83A1-F6EECF244321}">
                <p14:modId xmlns:p14="http://schemas.microsoft.com/office/powerpoint/2010/main" val="3045168049"/>
              </p:ext>
            </p:extLst>
          </p:nvPr>
        </p:nvGraphicFramePr>
        <p:xfrm>
          <a:off x="410496" y="167909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ruta 6">
            <a:extLst>
              <a:ext uri="{FF2B5EF4-FFF2-40B4-BE49-F238E27FC236}">
                <a16:creationId xmlns:a16="http://schemas.microsoft.com/office/drawing/2014/main" id="{7100AF35-564C-47F9-A48B-0624D5F37F5A}"/>
              </a:ext>
            </a:extLst>
          </p:cNvPr>
          <p:cNvSpPr txBox="1"/>
          <p:nvPr/>
        </p:nvSpPr>
        <p:spPr>
          <a:xfrm>
            <a:off x="2026400" y="4295006"/>
            <a:ext cx="649541" cy="523220"/>
          </a:xfrm>
          <a:prstGeom prst="rect">
            <a:avLst/>
          </a:prstGeom>
          <a:noFill/>
        </p:spPr>
        <p:txBody>
          <a:bodyPr wrap="square" rtlCol="0">
            <a:spAutoFit/>
          </a:bodyPr>
          <a:lstStyle/>
          <a:p>
            <a:r>
              <a:rPr lang="sv-SE" sz="1400" dirty="0">
                <a:solidFill>
                  <a:schemeClr val="accent4">
                    <a:lumMod val="90000"/>
                    <a:lumOff val="10000"/>
                  </a:schemeClr>
                </a:solidFill>
              </a:rPr>
              <a:t>Klart	</a:t>
            </a:r>
          </a:p>
        </p:txBody>
      </p:sp>
      <p:sp>
        <p:nvSpPr>
          <p:cNvPr id="8" name="textruta 7">
            <a:extLst>
              <a:ext uri="{FF2B5EF4-FFF2-40B4-BE49-F238E27FC236}">
                <a16:creationId xmlns:a16="http://schemas.microsoft.com/office/drawing/2014/main" id="{A028364F-7099-43FC-B36D-525E1CDCFF44}"/>
              </a:ext>
            </a:extLst>
          </p:cNvPr>
          <p:cNvSpPr txBox="1"/>
          <p:nvPr/>
        </p:nvSpPr>
        <p:spPr>
          <a:xfrm>
            <a:off x="3222453" y="4295006"/>
            <a:ext cx="1336225" cy="307777"/>
          </a:xfrm>
          <a:prstGeom prst="rect">
            <a:avLst/>
          </a:prstGeom>
          <a:noFill/>
        </p:spPr>
        <p:txBody>
          <a:bodyPr wrap="square" rtlCol="0">
            <a:spAutoFit/>
          </a:bodyPr>
          <a:lstStyle/>
          <a:p>
            <a:r>
              <a:rPr lang="sv-SE" sz="1400" dirty="0">
                <a:solidFill>
                  <a:schemeClr val="accent4">
                    <a:lumMod val="90000"/>
                    <a:lumOff val="10000"/>
                  </a:schemeClr>
                </a:solidFill>
              </a:rPr>
              <a:t>Pågående</a:t>
            </a:r>
          </a:p>
        </p:txBody>
      </p:sp>
      <p:sp>
        <p:nvSpPr>
          <p:cNvPr id="9" name="textruta 8">
            <a:extLst>
              <a:ext uri="{FF2B5EF4-FFF2-40B4-BE49-F238E27FC236}">
                <a16:creationId xmlns:a16="http://schemas.microsoft.com/office/drawing/2014/main" id="{75BE95DB-E2C9-4368-A8C9-B65C778B9A5C}"/>
              </a:ext>
            </a:extLst>
          </p:cNvPr>
          <p:cNvSpPr txBox="1"/>
          <p:nvPr/>
        </p:nvSpPr>
        <p:spPr>
          <a:xfrm>
            <a:off x="5848609" y="4312591"/>
            <a:ext cx="1081455" cy="307777"/>
          </a:xfrm>
          <a:prstGeom prst="rect">
            <a:avLst/>
          </a:prstGeom>
          <a:noFill/>
        </p:spPr>
        <p:txBody>
          <a:bodyPr wrap="square" rtlCol="0">
            <a:spAutoFit/>
          </a:bodyPr>
          <a:lstStyle/>
          <a:p>
            <a:r>
              <a:rPr lang="sv-SE" sz="1400" dirty="0">
                <a:solidFill>
                  <a:schemeClr val="accent4">
                    <a:lumMod val="90000"/>
                    <a:lumOff val="10000"/>
                  </a:schemeClr>
                </a:solidFill>
              </a:rPr>
              <a:t>Mars 2024</a:t>
            </a:r>
          </a:p>
        </p:txBody>
      </p:sp>
      <p:sp>
        <p:nvSpPr>
          <p:cNvPr id="10" name="textruta 9">
            <a:extLst>
              <a:ext uri="{FF2B5EF4-FFF2-40B4-BE49-F238E27FC236}">
                <a16:creationId xmlns:a16="http://schemas.microsoft.com/office/drawing/2014/main" id="{2F3DDBDB-D8F1-4E5C-9FF4-ADEA55102FC2}"/>
              </a:ext>
            </a:extLst>
          </p:cNvPr>
          <p:cNvSpPr txBox="1"/>
          <p:nvPr/>
        </p:nvSpPr>
        <p:spPr>
          <a:xfrm>
            <a:off x="7213313" y="4312592"/>
            <a:ext cx="1081454" cy="307777"/>
          </a:xfrm>
          <a:prstGeom prst="rect">
            <a:avLst/>
          </a:prstGeom>
          <a:noFill/>
        </p:spPr>
        <p:txBody>
          <a:bodyPr wrap="square" rtlCol="0">
            <a:spAutoFit/>
          </a:bodyPr>
          <a:lstStyle/>
          <a:p>
            <a:r>
              <a:rPr lang="sv-SE" sz="1400" dirty="0">
                <a:solidFill>
                  <a:schemeClr val="accent4">
                    <a:lumMod val="90000"/>
                    <a:lumOff val="10000"/>
                  </a:schemeClr>
                </a:solidFill>
              </a:rPr>
              <a:t>April 2024</a:t>
            </a:r>
          </a:p>
        </p:txBody>
      </p:sp>
      <p:sp>
        <p:nvSpPr>
          <p:cNvPr id="11" name="textruta 10">
            <a:extLst>
              <a:ext uri="{FF2B5EF4-FFF2-40B4-BE49-F238E27FC236}">
                <a16:creationId xmlns:a16="http://schemas.microsoft.com/office/drawing/2014/main" id="{BBD38671-5F21-4B80-BAC8-73DEBD9F262E}"/>
              </a:ext>
            </a:extLst>
          </p:cNvPr>
          <p:cNvSpPr txBox="1"/>
          <p:nvPr/>
        </p:nvSpPr>
        <p:spPr>
          <a:xfrm>
            <a:off x="8506576" y="4295007"/>
            <a:ext cx="1160582" cy="307777"/>
          </a:xfrm>
          <a:prstGeom prst="rect">
            <a:avLst/>
          </a:prstGeom>
          <a:noFill/>
        </p:spPr>
        <p:txBody>
          <a:bodyPr wrap="square" rtlCol="0">
            <a:spAutoFit/>
          </a:bodyPr>
          <a:lstStyle/>
          <a:p>
            <a:r>
              <a:rPr lang="sv-SE" sz="1400" dirty="0">
                <a:solidFill>
                  <a:schemeClr val="accent4">
                    <a:lumMod val="90000"/>
                    <a:lumOff val="10000"/>
                  </a:schemeClr>
                </a:solidFill>
              </a:rPr>
              <a:t>Höst 2024</a:t>
            </a:r>
          </a:p>
        </p:txBody>
      </p:sp>
      <p:sp>
        <p:nvSpPr>
          <p:cNvPr id="12" name="textruta 11">
            <a:extLst>
              <a:ext uri="{FF2B5EF4-FFF2-40B4-BE49-F238E27FC236}">
                <a16:creationId xmlns:a16="http://schemas.microsoft.com/office/drawing/2014/main" id="{5A60FC41-F4C7-4A7B-8BCA-10E27E4B342C}"/>
              </a:ext>
            </a:extLst>
          </p:cNvPr>
          <p:cNvSpPr txBox="1"/>
          <p:nvPr/>
        </p:nvSpPr>
        <p:spPr>
          <a:xfrm>
            <a:off x="762729" y="4295006"/>
            <a:ext cx="649540" cy="307777"/>
          </a:xfrm>
          <a:prstGeom prst="rect">
            <a:avLst/>
          </a:prstGeom>
          <a:noFill/>
        </p:spPr>
        <p:txBody>
          <a:bodyPr wrap="square" rtlCol="0">
            <a:spAutoFit/>
          </a:bodyPr>
          <a:lstStyle/>
          <a:p>
            <a:r>
              <a:rPr lang="sv-SE" sz="1400" dirty="0">
                <a:solidFill>
                  <a:schemeClr val="accent4">
                    <a:lumMod val="90000"/>
                    <a:lumOff val="10000"/>
                  </a:schemeClr>
                </a:solidFill>
              </a:rPr>
              <a:t>Klart</a:t>
            </a:r>
          </a:p>
        </p:txBody>
      </p:sp>
      <p:sp>
        <p:nvSpPr>
          <p:cNvPr id="13" name="textruta 12">
            <a:extLst>
              <a:ext uri="{FF2B5EF4-FFF2-40B4-BE49-F238E27FC236}">
                <a16:creationId xmlns:a16="http://schemas.microsoft.com/office/drawing/2014/main" id="{CCA2E237-E3C2-43E3-895B-52814FE9DBC4}"/>
              </a:ext>
            </a:extLst>
          </p:cNvPr>
          <p:cNvSpPr txBox="1"/>
          <p:nvPr/>
        </p:nvSpPr>
        <p:spPr>
          <a:xfrm>
            <a:off x="10039366" y="4295006"/>
            <a:ext cx="785467" cy="307777"/>
          </a:xfrm>
          <a:prstGeom prst="rect">
            <a:avLst/>
          </a:prstGeom>
          <a:noFill/>
        </p:spPr>
        <p:txBody>
          <a:bodyPr wrap="square" rtlCol="0">
            <a:spAutoFit/>
          </a:bodyPr>
          <a:lstStyle/>
          <a:p>
            <a:r>
              <a:rPr lang="sv-SE" sz="1400" dirty="0">
                <a:solidFill>
                  <a:schemeClr val="accent4">
                    <a:lumMod val="90000"/>
                    <a:lumOff val="10000"/>
                  </a:schemeClr>
                </a:solidFill>
              </a:rPr>
              <a:t>2025</a:t>
            </a:r>
          </a:p>
        </p:txBody>
      </p:sp>
      <p:sp>
        <p:nvSpPr>
          <p:cNvPr id="14" name="textruta 13">
            <a:extLst>
              <a:ext uri="{FF2B5EF4-FFF2-40B4-BE49-F238E27FC236}">
                <a16:creationId xmlns:a16="http://schemas.microsoft.com/office/drawing/2014/main" id="{380269D9-3429-45BA-9D17-FAD65524440B}"/>
              </a:ext>
            </a:extLst>
          </p:cNvPr>
          <p:cNvSpPr txBox="1"/>
          <p:nvPr/>
        </p:nvSpPr>
        <p:spPr>
          <a:xfrm>
            <a:off x="4486125" y="4308768"/>
            <a:ext cx="1287731" cy="307777"/>
          </a:xfrm>
          <a:prstGeom prst="rect">
            <a:avLst/>
          </a:prstGeom>
          <a:noFill/>
        </p:spPr>
        <p:txBody>
          <a:bodyPr wrap="square" rtlCol="0">
            <a:spAutoFit/>
          </a:bodyPr>
          <a:lstStyle/>
          <a:p>
            <a:r>
              <a:rPr lang="sv-SE" sz="1400" dirty="0">
                <a:solidFill>
                  <a:schemeClr val="accent4">
                    <a:lumMod val="90000"/>
                    <a:lumOff val="10000"/>
                  </a:schemeClr>
                </a:solidFill>
              </a:rPr>
              <a:t>Pågående</a:t>
            </a:r>
          </a:p>
        </p:txBody>
      </p:sp>
      <p:sp>
        <p:nvSpPr>
          <p:cNvPr id="15" name="Höger klammerparentes 14">
            <a:extLst>
              <a:ext uri="{FF2B5EF4-FFF2-40B4-BE49-F238E27FC236}">
                <a16:creationId xmlns:a16="http://schemas.microsoft.com/office/drawing/2014/main" id="{8C104176-CCB6-4676-9B67-9AD32413E6C0}"/>
              </a:ext>
            </a:extLst>
          </p:cNvPr>
          <p:cNvSpPr/>
          <p:nvPr/>
        </p:nvSpPr>
        <p:spPr>
          <a:xfrm rot="16200000">
            <a:off x="4503909" y="913556"/>
            <a:ext cx="399240" cy="3176432"/>
          </a:xfrm>
          <a:prstGeom prst="rightBrace">
            <a:avLst>
              <a:gd name="adj1" fmla="val 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ln w="57150">
                <a:solidFill>
                  <a:schemeClr val="tx1"/>
                </a:solidFill>
              </a:ln>
            </a:endParaRPr>
          </a:p>
        </p:txBody>
      </p:sp>
      <p:sp>
        <p:nvSpPr>
          <p:cNvPr id="16" name="textruta 15">
            <a:extLst>
              <a:ext uri="{FF2B5EF4-FFF2-40B4-BE49-F238E27FC236}">
                <a16:creationId xmlns:a16="http://schemas.microsoft.com/office/drawing/2014/main" id="{EA0AC65A-9D4A-41BA-B920-81761D445982}"/>
              </a:ext>
            </a:extLst>
          </p:cNvPr>
          <p:cNvSpPr txBox="1"/>
          <p:nvPr/>
        </p:nvSpPr>
        <p:spPr>
          <a:xfrm>
            <a:off x="4351317" y="1741272"/>
            <a:ext cx="704424" cy="369332"/>
          </a:xfrm>
          <a:prstGeom prst="rect">
            <a:avLst/>
          </a:prstGeom>
          <a:noFill/>
        </p:spPr>
        <p:txBody>
          <a:bodyPr wrap="none" rtlCol="0">
            <a:spAutoFit/>
          </a:bodyPr>
          <a:lstStyle/>
          <a:p>
            <a:r>
              <a:rPr lang="sv-SE" dirty="0"/>
              <a:t>Pågår</a:t>
            </a:r>
          </a:p>
        </p:txBody>
      </p:sp>
    </p:spTree>
    <p:extLst>
      <p:ext uri="{BB962C8B-B14F-4D97-AF65-F5344CB8AC3E}">
        <p14:creationId xmlns:p14="http://schemas.microsoft.com/office/powerpoint/2010/main" val="2505474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ICD-11 jämfört med ICD-10 </a:t>
            </a:r>
            <a:br>
              <a:rPr lang="sv-SE" dirty="0"/>
            </a:br>
            <a:r>
              <a:rPr lang="sv-SE" sz="2800" b="0" dirty="0"/>
              <a:t>exempel på förändringar</a:t>
            </a:r>
            <a:endParaRPr lang="sv-SE" b="0" dirty="0"/>
          </a:p>
        </p:txBody>
      </p:sp>
      <p:sp>
        <p:nvSpPr>
          <p:cNvPr id="4" name="Platshållare för innehåll 3"/>
          <p:cNvSpPr>
            <a:spLocks noGrp="1"/>
          </p:cNvSpPr>
          <p:nvPr>
            <p:ph sz="quarter" idx="13"/>
          </p:nvPr>
        </p:nvSpPr>
        <p:spPr/>
        <p:txBody>
          <a:bodyPr/>
          <a:lstStyle/>
          <a:p>
            <a:r>
              <a:rPr lang="sv-SE" sz="2000" dirty="0"/>
              <a:t>Nya kapitel; blod, immunologi, sömn och sexuell hälsa</a:t>
            </a:r>
          </a:p>
          <a:p>
            <a:pPr marL="0" indent="0">
              <a:buNone/>
            </a:pPr>
            <a:endParaRPr lang="sv-SE" sz="2000" dirty="0"/>
          </a:p>
          <a:p>
            <a:r>
              <a:rPr lang="sv-SE" sz="2000" dirty="0"/>
              <a:t>Flera nya diagnoser/tillstånd t.ex. ”</a:t>
            </a:r>
            <a:r>
              <a:rPr lang="sv-SE" sz="2000" dirty="0" err="1"/>
              <a:t>gaming</a:t>
            </a:r>
            <a:r>
              <a:rPr lang="sv-SE" sz="2000" dirty="0"/>
              <a:t> disorder”, ”</a:t>
            </a:r>
            <a:r>
              <a:rPr lang="sv-SE" sz="2000" dirty="0" err="1"/>
              <a:t>prolonged</a:t>
            </a:r>
            <a:r>
              <a:rPr lang="sv-SE" sz="2000" dirty="0"/>
              <a:t> </a:t>
            </a:r>
            <a:r>
              <a:rPr lang="sv-SE" sz="2000" dirty="0" err="1"/>
              <a:t>grief</a:t>
            </a:r>
            <a:r>
              <a:rPr lang="sv-SE" sz="2000" dirty="0"/>
              <a:t> disorder” m.fl. De svenska benämningarna utreds. </a:t>
            </a:r>
            <a:br>
              <a:rPr lang="sv-SE" sz="2000" dirty="0"/>
            </a:br>
            <a:endParaRPr lang="sv-SE" sz="2000" dirty="0"/>
          </a:p>
          <a:p>
            <a:r>
              <a:rPr lang="sv-SE" sz="2000" dirty="0"/>
              <a:t>Arbete pågår med att se över de nationella fördjupningskoderna som finns i ICD-10-SE och hur de </a:t>
            </a:r>
            <a:r>
              <a:rPr lang="sv-SE" sz="2000" dirty="0" err="1"/>
              <a:t>mappas</a:t>
            </a:r>
            <a:r>
              <a:rPr lang="sv-SE" sz="2000" dirty="0"/>
              <a:t> till ICD-11.</a:t>
            </a:r>
          </a:p>
        </p:txBody>
      </p:sp>
    </p:spTree>
    <p:extLst>
      <p:ext uri="{BB962C8B-B14F-4D97-AF65-F5344CB8AC3E}">
        <p14:creationId xmlns:p14="http://schemas.microsoft.com/office/powerpoint/2010/main" val="39463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06EFED-B727-44CF-AD1A-BF3F4A444603}"/>
              </a:ext>
            </a:extLst>
          </p:cNvPr>
          <p:cNvSpPr>
            <a:spLocks noGrp="1"/>
          </p:cNvSpPr>
          <p:nvPr>
            <p:ph type="title"/>
          </p:nvPr>
        </p:nvSpPr>
        <p:spPr/>
        <p:txBody>
          <a:bodyPr/>
          <a:lstStyle/>
          <a:p>
            <a:r>
              <a:rPr lang="sv-SE" dirty="0"/>
              <a:t>Dödsorsaksregistret och ICD-11</a:t>
            </a:r>
            <a:endParaRPr lang="en-GB" dirty="0"/>
          </a:p>
        </p:txBody>
      </p:sp>
      <p:sp>
        <p:nvSpPr>
          <p:cNvPr id="3" name="Platshållare för text 2">
            <a:extLst>
              <a:ext uri="{FF2B5EF4-FFF2-40B4-BE49-F238E27FC236}">
                <a16:creationId xmlns:a16="http://schemas.microsoft.com/office/drawing/2014/main" id="{147D6448-FBD1-4E23-8BD2-468E148D5001}"/>
              </a:ext>
            </a:extLst>
          </p:cNvPr>
          <p:cNvSpPr>
            <a:spLocks noGrp="1"/>
          </p:cNvSpPr>
          <p:nvPr>
            <p:ph type="body" sz="quarter" idx="13"/>
          </p:nvPr>
        </p:nvSpPr>
        <p:spPr>
          <a:xfrm>
            <a:off x="636045" y="1634400"/>
            <a:ext cx="10630370" cy="4583838"/>
          </a:xfrm>
        </p:spPr>
        <p:txBody>
          <a:bodyPr/>
          <a:lstStyle/>
          <a:p>
            <a:r>
              <a:rPr lang="sv-SE" dirty="0"/>
              <a:t>WHO kräver rapportering av dödsorsaker med ICD-11-koder från 2027 års data</a:t>
            </a:r>
          </a:p>
          <a:p>
            <a:r>
              <a:rPr lang="sv-SE" dirty="0"/>
              <a:t>Interna stödsystem och internationell klassificeringsprogramvara har anpassats för att hantera ICD-11-koder</a:t>
            </a:r>
          </a:p>
          <a:p>
            <a:r>
              <a:rPr lang="sv-SE" dirty="0"/>
              <a:t>Tester med klassificering av dödsorsaker med ICD-11 pågår på Socialstyrelsen</a:t>
            </a:r>
          </a:p>
          <a:p>
            <a:r>
              <a:rPr lang="sv-SE" dirty="0"/>
              <a:t>Klassificeringsprogrammet behöver testas och vidareutvecklas för att få god tillförlitlighet och kvalitet i statistiken över dödsorsaker</a:t>
            </a:r>
          </a:p>
          <a:p>
            <a:r>
              <a:rPr lang="sv-SE" dirty="0"/>
              <a:t>Personalen som klassificerar dödsorsaker behöver utbildas för att lära sig den nya klassifikationen och det anpassade regelverket </a:t>
            </a:r>
          </a:p>
          <a:p>
            <a:endParaRPr lang="sv-SE" dirty="0"/>
          </a:p>
          <a:p>
            <a:endParaRPr lang="en-GB" dirty="0"/>
          </a:p>
        </p:txBody>
      </p:sp>
    </p:spTree>
    <p:extLst>
      <p:ext uri="{BB962C8B-B14F-4D97-AF65-F5344CB8AC3E}">
        <p14:creationId xmlns:p14="http://schemas.microsoft.com/office/powerpoint/2010/main" val="1291301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B56374-34CB-4E16-9A11-2D11D93AFCC1}"/>
              </a:ext>
            </a:extLst>
          </p:cNvPr>
          <p:cNvSpPr>
            <a:spLocks noGrp="1"/>
          </p:cNvSpPr>
          <p:nvPr>
            <p:ph type="title"/>
          </p:nvPr>
        </p:nvSpPr>
        <p:spPr/>
        <p:txBody>
          <a:bodyPr/>
          <a:lstStyle/>
          <a:p>
            <a:r>
              <a:rPr lang="sv-SE" dirty="0"/>
              <a:t>Systemarkitektur</a:t>
            </a:r>
          </a:p>
        </p:txBody>
      </p:sp>
      <p:sp>
        <p:nvSpPr>
          <p:cNvPr id="3" name="Platshållare för text 2">
            <a:extLst>
              <a:ext uri="{FF2B5EF4-FFF2-40B4-BE49-F238E27FC236}">
                <a16:creationId xmlns:a16="http://schemas.microsoft.com/office/drawing/2014/main" id="{04E0D3D0-A6D3-4661-A2CB-1FBF30F96E9E}"/>
              </a:ext>
            </a:extLst>
          </p:cNvPr>
          <p:cNvSpPr>
            <a:spLocks noGrp="1"/>
          </p:cNvSpPr>
          <p:nvPr>
            <p:ph type="body" sz="quarter" idx="15"/>
          </p:nvPr>
        </p:nvSpPr>
        <p:spPr/>
        <p:txBody>
          <a:bodyPr>
            <a:normAutofit/>
          </a:bodyPr>
          <a:lstStyle/>
          <a:p>
            <a:r>
              <a:rPr lang="sv-SE" dirty="0"/>
              <a:t>Att undersöka, bygga kunskap och förståelse för hur ICD-11:s IT-komponenter och förändrade struktur påverkar våra nuvarande IT-system och systemarkitektur </a:t>
            </a:r>
          </a:p>
          <a:p>
            <a:r>
              <a:rPr lang="sv-SE" dirty="0"/>
              <a:t>Bygga kunskap och förmåga att hantera och implementera </a:t>
            </a:r>
            <a:r>
              <a:rPr lang="sv-SE" dirty="0" err="1"/>
              <a:t>WHO´s</a:t>
            </a:r>
            <a:r>
              <a:rPr lang="sv-SE" dirty="0"/>
              <a:t> IT-komponenter </a:t>
            </a:r>
          </a:p>
          <a:p>
            <a:r>
              <a:rPr lang="sv-SE" dirty="0"/>
              <a:t>Att identifiera vilka förändringar som kommer att behöva hanteras för att vi ska kunna gå över till ICD-11</a:t>
            </a:r>
          </a:p>
          <a:p>
            <a:pPr marL="0" indent="0">
              <a:buNone/>
            </a:pPr>
            <a:endParaRPr lang="sv-SE" dirty="0"/>
          </a:p>
        </p:txBody>
      </p:sp>
    </p:spTree>
    <p:extLst>
      <p:ext uri="{BB962C8B-B14F-4D97-AF65-F5344CB8AC3E}">
        <p14:creationId xmlns:p14="http://schemas.microsoft.com/office/powerpoint/2010/main" val="306676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151D05-5B97-498B-B266-387E9E866047}"/>
              </a:ext>
            </a:extLst>
          </p:cNvPr>
          <p:cNvSpPr>
            <a:spLocks noGrp="1"/>
          </p:cNvSpPr>
          <p:nvPr>
            <p:ph type="title"/>
          </p:nvPr>
        </p:nvSpPr>
        <p:spPr/>
        <p:txBody>
          <a:bodyPr/>
          <a:lstStyle/>
          <a:p>
            <a:r>
              <a:rPr lang="sv-SE" dirty="0"/>
              <a:t>Övergång från ICD-10 till ICD-11 i Norden</a:t>
            </a:r>
          </a:p>
        </p:txBody>
      </p:sp>
      <p:sp>
        <p:nvSpPr>
          <p:cNvPr id="3" name="Platshållare för text 2">
            <a:extLst>
              <a:ext uri="{FF2B5EF4-FFF2-40B4-BE49-F238E27FC236}">
                <a16:creationId xmlns:a16="http://schemas.microsoft.com/office/drawing/2014/main" id="{C0FA9328-4BBB-49AF-B93B-D2F99E5E7C73}"/>
              </a:ext>
            </a:extLst>
          </p:cNvPr>
          <p:cNvSpPr>
            <a:spLocks noGrp="1"/>
          </p:cNvSpPr>
          <p:nvPr>
            <p:ph type="body" sz="quarter" idx="15"/>
          </p:nvPr>
        </p:nvSpPr>
        <p:spPr/>
        <p:txBody>
          <a:bodyPr>
            <a:normAutofit/>
          </a:bodyPr>
          <a:lstStyle/>
          <a:p>
            <a:r>
              <a:rPr lang="sv-SE" dirty="0"/>
              <a:t>Nordic WHO-FIC </a:t>
            </a:r>
            <a:r>
              <a:rPr lang="sv-SE" dirty="0" err="1"/>
              <a:t>Collaborating</a:t>
            </a:r>
            <a:r>
              <a:rPr lang="sv-SE" dirty="0"/>
              <a:t> Center (</a:t>
            </a:r>
            <a:r>
              <a:rPr lang="sv-SE" dirty="0" err="1"/>
              <a:t>NordClass</a:t>
            </a:r>
            <a:r>
              <a:rPr lang="sv-SE" dirty="0"/>
              <a:t>) med representanter från Danmark, Finland, Island, Norge, Sverige</a:t>
            </a:r>
          </a:p>
          <a:p>
            <a:r>
              <a:rPr lang="sv-SE" dirty="0"/>
              <a:t>Länderna har etablerat en arbetsgrupp för att utbyta information och samarbeta i olika frågor för att underlätta implementeringen av ICD-11.</a:t>
            </a:r>
          </a:p>
          <a:p>
            <a:r>
              <a:rPr lang="sv-SE" dirty="0"/>
              <a:t>Alla de nordiska länderna har börjat med arbetet men har lite olika förutsättningar och har kommit olika långt.</a:t>
            </a:r>
          </a:p>
          <a:p>
            <a:endParaRPr lang="sv-SE" dirty="0"/>
          </a:p>
          <a:p>
            <a:endParaRPr lang="sv-SE" dirty="0"/>
          </a:p>
        </p:txBody>
      </p:sp>
    </p:spTree>
    <p:extLst>
      <p:ext uri="{BB962C8B-B14F-4D97-AF65-F5344CB8AC3E}">
        <p14:creationId xmlns:p14="http://schemas.microsoft.com/office/powerpoint/2010/main" val="3947778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99A0E-3FEE-4176-A583-7FB51F60BB63}"/>
              </a:ext>
            </a:extLst>
          </p:cNvPr>
          <p:cNvSpPr>
            <a:spLocks noGrp="1"/>
          </p:cNvSpPr>
          <p:nvPr>
            <p:ph type="title"/>
          </p:nvPr>
        </p:nvSpPr>
        <p:spPr/>
        <p:txBody>
          <a:bodyPr/>
          <a:lstStyle/>
          <a:p>
            <a:r>
              <a:rPr lang="sv-SE" dirty="0"/>
              <a:t>Framgångsfaktorer för övergången till ICD-11</a:t>
            </a:r>
          </a:p>
        </p:txBody>
      </p:sp>
      <p:sp>
        <p:nvSpPr>
          <p:cNvPr id="3" name="Platshållare för text 2">
            <a:extLst>
              <a:ext uri="{FF2B5EF4-FFF2-40B4-BE49-F238E27FC236}">
                <a16:creationId xmlns:a16="http://schemas.microsoft.com/office/drawing/2014/main" id="{50DEAAB8-F4A7-4668-BB75-FAFAD8CC2350}"/>
              </a:ext>
            </a:extLst>
          </p:cNvPr>
          <p:cNvSpPr>
            <a:spLocks noGrp="1"/>
          </p:cNvSpPr>
          <p:nvPr>
            <p:ph type="body" sz="quarter" idx="15"/>
          </p:nvPr>
        </p:nvSpPr>
        <p:spPr>
          <a:xfrm>
            <a:off x="637199" y="1634401"/>
            <a:ext cx="6975951" cy="4583838"/>
          </a:xfrm>
        </p:spPr>
        <p:txBody>
          <a:bodyPr/>
          <a:lstStyle/>
          <a:p>
            <a:r>
              <a:rPr lang="sv-SE" dirty="0"/>
              <a:t>God framförhållning – många system och användningsområden som påverkas</a:t>
            </a:r>
          </a:p>
          <a:p>
            <a:r>
              <a:rPr lang="sv-SE" dirty="0"/>
              <a:t>Kommunikation, dialog, samarbete och erfarenhetsutbyte mellan användare</a:t>
            </a:r>
          </a:p>
          <a:p>
            <a:r>
              <a:rPr lang="sv-SE" dirty="0"/>
              <a:t>Utbildning, träning och testning på olika områden och nivåer</a:t>
            </a:r>
          </a:p>
          <a:p>
            <a:r>
              <a:rPr lang="sv-SE" dirty="0"/>
              <a:t>Kvalitetssäkrad mappning mellan ICD-10-SE och ICD-11</a:t>
            </a:r>
          </a:p>
          <a:p>
            <a:r>
              <a:rPr lang="sv-SE" dirty="0"/>
              <a:t>Internationellt erfarenhetsutbyte</a:t>
            </a:r>
          </a:p>
          <a:p>
            <a:endParaRPr lang="sv-SE" dirty="0"/>
          </a:p>
          <a:p>
            <a:endParaRPr lang="sv-SE" dirty="0"/>
          </a:p>
          <a:p>
            <a:endParaRPr lang="sv-SE" dirty="0"/>
          </a:p>
        </p:txBody>
      </p:sp>
    </p:spTree>
    <p:extLst>
      <p:ext uri="{BB962C8B-B14F-4D97-AF65-F5344CB8AC3E}">
        <p14:creationId xmlns:p14="http://schemas.microsoft.com/office/powerpoint/2010/main" val="3842563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F9C11F-7C1C-4827-82F0-02E57FC472F2}"/>
              </a:ext>
            </a:extLst>
          </p:cNvPr>
          <p:cNvSpPr>
            <a:spLocks noGrp="1"/>
          </p:cNvSpPr>
          <p:nvPr>
            <p:ph type="title"/>
          </p:nvPr>
        </p:nvSpPr>
        <p:spPr/>
        <p:txBody>
          <a:bodyPr/>
          <a:lstStyle/>
          <a:p>
            <a:r>
              <a:rPr lang="sv-SE" dirty="0"/>
              <a:t>Mer information</a:t>
            </a:r>
          </a:p>
        </p:txBody>
      </p:sp>
      <p:sp>
        <p:nvSpPr>
          <p:cNvPr id="3" name="Platshållare för text 2">
            <a:extLst>
              <a:ext uri="{FF2B5EF4-FFF2-40B4-BE49-F238E27FC236}">
                <a16:creationId xmlns:a16="http://schemas.microsoft.com/office/drawing/2014/main" id="{01D3ADDA-7156-44C2-BDEB-5F2A430BB325}"/>
              </a:ext>
            </a:extLst>
          </p:cNvPr>
          <p:cNvSpPr>
            <a:spLocks noGrp="1"/>
          </p:cNvSpPr>
          <p:nvPr>
            <p:ph type="body" sz="quarter" idx="12"/>
          </p:nvPr>
        </p:nvSpPr>
        <p:spPr/>
        <p:txBody>
          <a:bodyPr>
            <a:normAutofit/>
          </a:bodyPr>
          <a:lstStyle/>
          <a:p>
            <a:pPr marL="0" indent="0">
              <a:buNone/>
            </a:pPr>
            <a:r>
              <a:rPr lang="sv-SE" b="1" dirty="0"/>
              <a:t>Socialstyrelsens hemsida för ICD-11</a:t>
            </a:r>
          </a:p>
          <a:p>
            <a:r>
              <a:rPr lang="sv-SE" dirty="0"/>
              <a:t>https://www.socialstyrelsen.se/statistik-och-data/klassifikationer-och-koder/icd-11/	</a:t>
            </a:r>
          </a:p>
          <a:p>
            <a:pPr marL="0" indent="0">
              <a:buNone/>
            </a:pPr>
            <a:r>
              <a:rPr lang="sv-SE" b="1" dirty="0"/>
              <a:t>WHOs hemsida för ICD-11</a:t>
            </a:r>
          </a:p>
          <a:p>
            <a:r>
              <a:rPr lang="sv-SE" dirty="0">
                <a:hlinkClick r:id="rId3"/>
              </a:rPr>
              <a:t>https://icd.who.int/en</a:t>
            </a:r>
            <a:endParaRPr lang="sv-SE" dirty="0"/>
          </a:p>
          <a:p>
            <a:pPr marL="0" indent="0">
              <a:buNone/>
            </a:pPr>
            <a:r>
              <a:rPr lang="sv-SE" b="1" dirty="0"/>
              <a:t>WHOICD11 - WHO Youtube-kanal för ICD-11</a:t>
            </a:r>
          </a:p>
          <a:p>
            <a:r>
              <a:rPr lang="sv-SE" dirty="0">
                <a:hlinkClick r:id="rId4"/>
              </a:rPr>
              <a:t>https://www.youtube.com/@WHOICD-11</a:t>
            </a:r>
            <a:endParaRPr lang="sv-SE" dirty="0"/>
          </a:p>
          <a:p>
            <a:endParaRPr lang="sv-SE" dirty="0"/>
          </a:p>
        </p:txBody>
      </p:sp>
      <p:pic>
        <p:nvPicPr>
          <p:cNvPr id="7" name="Platshållare för bild 6" descr="Startsidan för information om ICD-11 utgiven av WHO">
            <a:extLst>
              <a:ext uri="{FF2B5EF4-FFF2-40B4-BE49-F238E27FC236}">
                <a16:creationId xmlns:a16="http://schemas.microsoft.com/office/drawing/2014/main" id="{0384D36E-498B-4FE0-8583-B58A08FDFE9C}"/>
              </a:ext>
            </a:extLst>
          </p:cNvPr>
          <p:cNvPicPr>
            <a:picLocks noGrp="1" noChangeAspect="1"/>
          </p:cNvPicPr>
          <p:nvPr>
            <p:ph type="pic" idx="11"/>
          </p:nvPr>
        </p:nvPicPr>
        <p:blipFill>
          <a:blip r:embed="rId5"/>
          <a:srcRect l="1753" r="1753"/>
          <a:stretch>
            <a:fillRect/>
          </a:stretch>
        </p:blipFill>
        <p:spPr>
          <a:prstGeom prst="rect">
            <a:avLst/>
          </a:prstGeom>
        </p:spPr>
      </p:pic>
    </p:spTree>
    <p:extLst>
      <p:ext uri="{BB962C8B-B14F-4D97-AF65-F5344CB8AC3E}">
        <p14:creationId xmlns:p14="http://schemas.microsoft.com/office/powerpoint/2010/main" val="1172660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4D07E41-0207-4195-8855-EF0C3C60C327}"/>
              </a:ext>
            </a:extLst>
          </p:cNvPr>
          <p:cNvSpPr>
            <a:spLocks noGrp="1"/>
          </p:cNvSpPr>
          <p:nvPr>
            <p:ph type="subTitle" idx="1"/>
          </p:nvPr>
        </p:nvSpPr>
        <p:spPr/>
        <p:txBody>
          <a:bodyPr/>
          <a:lstStyle/>
          <a:p>
            <a:endParaRPr lang="sv-SE"/>
          </a:p>
        </p:txBody>
      </p:sp>
      <p:pic>
        <p:nvPicPr>
          <p:cNvPr id="3" name="Bild 5" descr="Socialstyrelsen logotyp">
            <a:extLst>
              <a:ext uri="{FF2B5EF4-FFF2-40B4-BE49-F238E27FC236}">
                <a16:creationId xmlns:a16="http://schemas.microsoft.com/office/drawing/2014/main" id="{257439E3-B720-BDFE-0B99-2891F88CB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394656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D92C0F-EAFD-4B0A-83AE-E970F35456A3}"/>
              </a:ext>
            </a:extLst>
          </p:cNvPr>
          <p:cNvSpPr>
            <a:spLocks noGrp="1"/>
          </p:cNvSpPr>
          <p:nvPr>
            <p:ph type="title"/>
          </p:nvPr>
        </p:nvSpPr>
        <p:spPr/>
        <p:txBody>
          <a:bodyPr/>
          <a:lstStyle/>
          <a:p>
            <a:r>
              <a:rPr lang="sv-SE" dirty="0"/>
              <a:t>Övergången till ICD-11 är påbörjad</a:t>
            </a:r>
          </a:p>
        </p:txBody>
      </p:sp>
      <p:sp>
        <p:nvSpPr>
          <p:cNvPr id="3" name="Platshållare för text 2">
            <a:extLst>
              <a:ext uri="{FF2B5EF4-FFF2-40B4-BE49-F238E27FC236}">
                <a16:creationId xmlns:a16="http://schemas.microsoft.com/office/drawing/2014/main" id="{9C413D5D-C2DA-4D2A-8327-9538BFA0FB84}"/>
              </a:ext>
            </a:extLst>
          </p:cNvPr>
          <p:cNvSpPr>
            <a:spLocks noGrp="1"/>
          </p:cNvSpPr>
          <p:nvPr>
            <p:ph type="body" sz="quarter" idx="13"/>
          </p:nvPr>
        </p:nvSpPr>
        <p:spPr>
          <a:xfrm>
            <a:off x="636889" y="1342570"/>
            <a:ext cx="6840000" cy="4975430"/>
          </a:xfrm>
        </p:spPr>
        <p:txBody>
          <a:bodyPr/>
          <a:lstStyle/>
          <a:p>
            <a:r>
              <a:rPr lang="sv-SE" b="1" dirty="0"/>
              <a:t>Beslutet är fattat</a:t>
            </a:r>
          </a:p>
          <a:p>
            <a:pPr lvl="1"/>
            <a:r>
              <a:rPr lang="sv-SE" dirty="0"/>
              <a:t>I maj 2019 fattade WHO:s världsförsamling beslut om att införa den elfte revideringen av den internationella klassifikationen av sjukdomar, ICD-11</a:t>
            </a:r>
          </a:p>
          <a:p>
            <a:r>
              <a:rPr lang="sv-SE" b="1" dirty="0"/>
              <a:t>Vi har förbundit oss </a:t>
            </a:r>
          </a:p>
          <a:p>
            <a:pPr lvl="1"/>
            <a:r>
              <a:rPr lang="sv-SE" dirty="0"/>
              <a:t>Sverige har åtagit sig att leverera statistik och epidemiologiska rapporter ”på det sätt som bestäms av världshälsoförsamlingen” enligt aktuell utgåva av ICD </a:t>
            </a:r>
          </a:p>
          <a:p>
            <a:r>
              <a:rPr lang="sv-SE" b="1" dirty="0"/>
              <a:t>WHO uppdaterar inte ICD-10 längre</a:t>
            </a:r>
          </a:p>
          <a:p>
            <a:r>
              <a:rPr lang="sv-SE" b="1" dirty="0"/>
              <a:t>Regionerna väntar på ICD-11</a:t>
            </a:r>
          </a:p>
          <a:p>
            <a:endParaRPr lang="sv-SE" dirty="0"/>
          </a:p>
        </p:txBody>
      </p:sp>
    </p:spTree>
    <p:extLst>
      <p:ext uri="{BB962C8B-B14F-4D97-AF65-F5344CB8AC3E}">
        <p14:creationId xmlns:p14="http://schemas.microsoft.com/office/powerpoint/2010/main" val="261417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2264" y="475396"/>
            <a:ext cx="10288753" cy="558358"/>
          </a:xfrm>
          <a:noFill/>
        </p:spPr>
        <p:txBody>
          <a:bodyPr wrap="square" rtlCol="0">
            <a:spAutoFit/>
          </a:bodyPr>
          <a:lstStyle/>
          <a:p>
            <a:pPr>
              <a:spcBef>
                <a:spcPts val="0"/>
              </a:spcBef>
            </a:pPr>
            <a:r>
              <a:rPr lang="sv-SE" sz="3200" dirty="0">
                <a:latin typeface="+mn-lt"/>
                <a:ea typeface="+mn-ea"/>
                <a:cs typeface="+mn-cs"/>
              </a:rPr>
              <a:t>ICD:s utveckling - antal koder och revideringar</a:t>
            </a:r>
          </a:p>
        </p:txBody>
      </p:sp>
      <p:sp>
        <p:nvSpPr>
          <p:cNvPr id="5" name="Platshållare för bildnummer 4"/>
          <p:cNvSpPr>
            <a:spLocks noGrp="1"/>
          </p:cNvSpPr>
          <p:nvPr>
            <p:ph type="sldNum" sz="quarter" idx="12"/>
          </p:nvPr>
        </p:nvSpPr>
        <p:spPr>
          <a:xfrm>
            <a:off x="9809163" y="6362570"/>
            <a:ext cx="432544" cy="267235"/>
          </a:xfrm>
        </p:spPr>
        <p:txBody>
          <a:bodyPr/>
          <a:lstStyle/>
          <a:p>
            <a:pPr algn="r">
              <a:defRPr/>
            </a:pPr>
            <a:fld id="{F3A1DABF-CD59-47A1-8187-10F3203EF599}" type="slidenum">
              <a:rPr lang="sv-SE" sz="900">
                <a:solidFill>
                  <a:srgbClr val="002B45"/>
                </a:solidFill>
                <a:latin typeface="Century Gothic"/>
              </a:rPr>
              <a:pPr algn="r">
                <a:defRPr/>
              </a:pPr>
              <a:t>3</a:t>
            </a:fld>
            <a:endParaRPr lang="sv-SE" sz="900">
              <a:solidFill>
                <a:srgbClr val="002B45"/>
              </a:solidFill>
              <a:latin typeface="Century Gothic"/>
            </a:endParaRPr>
          </a:p>
        </p:txBody>
      </p:sp>
      <p:graphicFrame>
        <p:nvGraphicFramePr>
          <p:cNvPr id="9" name="Diagram 8"/>
          <p:cNvGraphicFramePr>
            <a:graphicFrameLocks/>
          </p:cNvGraphicFramePr>
          <p:nvPr/>
        </p:nvGraphicFramePr>
        <p:xfrm>
          <a:off x="1662784" y="1365201"/>
          <a:ext cx="7636497" cy="5154122"/>
        </p:xfrm>
        <a:graphic>
          <a:graphicData uri="http://schemas.openxmlformats.org/drawingml/2006/chart">
            <c:chart xmlns:c="http://schemas.openxmlformats.org/drawingml/2006/chart" xmlns:r="http://schemas.openxmlformats.org/officeDocument/2006/relationships" r:id="rId3"/>
          </a:graphicData>
        </a:graphic>
      </p:graphicFrame>
      <p:sp>
        <p:nvSpPr>
          <p:cNvPr id="6" name="Ellips 5"/>
          <p:cNvSpPr/>
          <p:nvPr/>
        </p:nvSpPr>
        <p:spPr>
          <a:xfrm>
            <a:off x="5776641" y="4883254"/>
            <a:ext cx="700228" cy="1467059"/>
          </a:xfrm>
          <a:prstGeom prst="ellipse">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sz="1900">
              <a:solidFill>
                <a:srgbClr val="000000"/>
              </a:solidFill>
              <a:latin typeface="Century Gothic"/>
            </a:endParaRPr>
          </a:p>
        </p:txBody>
      </p:sp>
      <p:sp>
        <p:nvSpPr>
          <p:cNvPr id="10" name="textruta 1"/>
          <p:cNvSpPr txBox="1"/>
          <p:nvPr/>
        </p:nvSpPr>
        <p:spPr>
          <a:xfrm>
            <a:off x="6017424" y="3132610"/>
            <a:ext cx="1776976" cy="9541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sv-SE" sz="1400" dirty="0">
                <a:solidFill>
                  <a:srgbClr val="000000"/>
                </a:solidFill>
              </a:rPr>
              <a:t>ICD införs  i </a:t>
            </a:r>
            <a:r>
              <a:rPr lang="sv-SE" sz="1400" dirty="0">
                <a:solidFill>
                  <a:srgbClr val="000000"/>
                </a:solidFill>
                <a:cs typeface="Arial" panose="020B0604020202020204" pitchFamily="34" charset="0"/>
              </a:rPr>
              <a:t>dödsorsaksregistret</a:t>
            </a:r>
            <a:r>
              <a:rPr lang="sv-SE" sz="1400" dirty="0">
                <a:solidFill>
                  <a:srgbClr val="000000"/>
                </a:solidFill>
              </a:rPr>
              <a:t> &amp; hälsodataregister</a:t>
            </a:r>
          </a:p>
        </p:txBody>
      </p:sp>
      <p:cxnSp>
        <p:nvCxnSpPr>
          <p:cNvPr id="11" name="Rak koppling 10"/>
          <p:cNvCxnSpPr>
            <a:cxnSpLocks/>
          </p:cNvCxnSpPr>
          <p:nvPr/>
        </p:nvCxnSpPr>
        <p:spPr>
          <a:xfrm>
            <a:off x="6905912" y="3942263"/>
            <a:ext cx="0" cy="18819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83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4F4028-F4CC-4C5D-902C-A17E3E098781}"/>
              </a:ext>
            </a:extLst>
          </p:cNvPr>
          <p:cNvSpPr>
            <a:spLocks noGrp="1"/>
          </p:cNvSpPr>
          <p:nvPr>
            <p:ph type="title"/>
          </p:nvPr>
        </p:nvSpPr>
        <p:spPr/>
        <p:txBody>
          <a:bodyPr/>
          <a:lstStyle/>
          <a:p>
            <a:r>
              <a:rPr lang="sv-SE" dirty="0"/>
              <a:t>ICD-11</a:t>
            </a:r>
          </a:p>
        </p:txBody>
      </p:sp>
      <p:sp>
        <p:nvSpPr>
          <p:cNvPr id="3" name="Platshållare för text 2">
            <a:extLst>
              <a:ext uri="{FF2B5EF4-FFF2-40B4-BE49-F238E27FC236}">
                <a16:creationId xmlns:a16="http://schemas.microsoft.com/office/drawing/2014/main" id="{D64F452B-EBE0-4A1F-80BE-F55B98F181EC}"/>
              </a:ext>
            </a:extLst>
          </p:cNvPr>
          <p:cNvSpPr>
            <a:spLocks noGrp="1"/>
          </p:cNvSpPr>
          <p:nvPr>
            <p:ph type="body" sz="quarter" idx="15"/>
          </p:nvPr>
        </p:nvSpPr>
        <p:spPr/>
        <p:txBody>
          <a:bodyPr>
            <a:normAutofit fontScale="92500" lnSpcReduction="10000"/>
          </a:bodyPr>
          <a:lstStyle/>
          <a:p>
            <a:r>
              <a:rPr lang="sv-SE" dirty="0"/>
              <a:t>Strukturen är bevarad för att bibehålla kontinuitet i uppföljningen</a:t>
            </a:r>
          </a:p>
          <a:p>
            <a:r>
              <a:rPr lang="sv-SE" dirty="0"/>
              <a:t>Medicinskt uppdaterat innehåll </a:t>
            </a:r>
          </a:p>
          <a:p>
            <a:r>
              <a:rPr lang="sv-SE" dirty="0"/>
              <a:t>Högre detaljeringsgrad än ICD-10</a:t>
            </a:r>
          </a:p>
          <a:p>
            <a:r>
              <a:rPr lang="sv-SE" dirty="0"/>
              <a:t>Användarvänligt digitalt kodningsverktyg (</a:t>
            </a:r>
            <a:r>
              <a:rPr lang="sv-SE" dirty="0" err="1"/>
              <a:t>coding</a:t>
            </a:r>
            <a:r>
              <a:rPr lang="sv-SE" dirty="0"/>
              <a:t> </a:t>
            </a:r>
            <a:r>
              <a:rPr lang="sv-SE" dirty="0" err="1"/>
              <a:t>tool</a:t>
            </a:r>
            <a:r>
              <a:rPr lang="sv-SE" dirty="0"/>
              <a:t>)</a:t>
            </a:r>
          </a:p>
          <a:p>
            <a:r>
              <a:rPr lang="sv-SE" dirty="0"/>
              <a:t>Redo för användning i flera IT-miljöer, med ett nytt API</a:t>
            </a:r>
          </a:p>
          <a:p>
            <a:r>
              <a:rPr lang="sv-SE" dirty="0"/>
              <a:t>Går redan idag att använda (engelska, spanska, franska m.fl.)</a:t>
            </a:r>
          </a:p>
          <a:p>
            <a:r>
              <a:rPr lang="sv-SE" dirty="0"/>
              <a:t>ICD-11 finns på WHO:s plattform tillsammans med övriga huvudklassifikationer (ICF, ICHI)</a:t>
            </a:r>
          </a:p>
        </p:txBody>
      </p:sp>
    </p:spTree>
    <p:extLst>
      <p:ext uri="{BB962C8B-B14F-4D97-AF65-F5344CB8AC3E}">
        <p14:creationId xmlns:p14="http://schemas.microsoft.com/office/powerpoint/2010/main" val="30112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309F44-E64E-49B0-A66E-022012B56306}"/>
              </a:ext>
            </a:extLst>
          </p:cNvPr>
          <p:cNvSpPr>
            <a:spLocks noGrp="1"/>
          </p:cNvSpPr>
          <p:nvPr>
            <p:ph type="title"/>
          </p:nvPr>
        </p:nvSpPr>
        <p:spPr/>
        <p:txBody>
          <a:bodyPr/>
          <a:lstStyle/>
          <a:p>
            <a:r>
              <a:rPr lang="sv-SE" dirty="0"/>
              <a:t>WHO </a:t>
            </a:r>
            <a:r>
              <a:rPr lang="sv-SE" dirty="0" err="1"/>
              <a:t>reference</a:t>
            </a:r>
            <a:r>
              <a:rPr lang="sv-SE" dirty="0"/>
              <a:t> </a:t>
            </a:r>
            <a:r>
              <a:rPr lang="sv-SE" dirty="0" err="1"/>
              <a:t>classifications</a:t>
            </a:r>
            <a:r>
              <a:rPr lang="sv-SE" dirty="0"/>
              <a:t> - </a:t>
            </a:r>
            <a:r>
              <a:rPr lang="sv-SE" dirty="0" err="1"/>
              <a:t>foundation</a:t>
            </a:r>
            <a:br>
              <a:rPr lang="sv-SE" dirty="0"/>
            </a:br>
            <a:endParaRPr lang="sv-SE" dirty="0"/>
          </a:p>
        </p:txBody>
      </p:sp>
      <p:sp>
        <p:nvSpPr>
          <p:cNvPr id="3" name="Ellips 2">
            <a:extLst>
              <a:ext uri="{FF2B5EF4-FFF2-40B4-BE49-F238E27FC236}">
                <a16:creationId xmlns:a16="http://schemas.microsoft.com/office/drawing/2014/main" id="{289149E5-23FA-443E-BA06-F8FEBD39739C}"/>
              </a:ext>
            </a:extLst>
          </p:cNvPr>
          <p:cNvSpPr/>
          <p:nvPr/>
        </p:nvSpPr>
        <p:spPr>
          <a:xfrm>
            <a:off x="3333550" y="3669376"/>
            <a:ext cx="5524901" cy="228118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a:solidFill>
                  <a:schemeClr val="bg1"/>
                </a:solidFill>
              </a:rPr>
              <a:t>Foundation</a:t>
            </a:r>
          </a:p>
        </p:txBody>
      </p:sp>
      <p:sp>
        <p:nvSpPr>
          <p:cNvPr id="4" name="textruta 3">
            <a:extLst>
              <a:ext uri="{FF2B5EF4-FFF2-40B4-BE49-F238E27FC236}">
                <a16:creationId xmlns:a16="http://schemas.microsoft.com/office/drawing/2014/main" id="{4CCA950C-77C5-4622-98EE-2BA2E82A9833}"/>
              </a:ext>
            </a:extLst>
          </p:cNvPr>
          <p:cNvSpPr txBox="1"/>
          <p:nvPr/>
        </p:nvSpPr>
        <p:spPr>
          <a:xfrm>
            <a:off x="4582856" y="3865367"/>
            <a:ext cx="914033" cy="369332"/>
          </a:xfrm>
          <a:prstGeom prst="rect">
            <a:avLst/>
          </a:prstGeom>
          <a:noFill/>
        </p:spPr>
        <p:txBody>
          <a:bodyPr wrap="none" rtlCol="0">
            <a:spAutoFit/>
          </a:bodyPr>
          <a:lstStyle/>
          <a:p>
            <a:r>
              <a:rPr lang="sv-SE" dirty="0">
                <a:solidFill>
                  <a:schemeClr val="bg1"/>
                </a:solidFill>
              </a:rPr>
              <a:t>ICD-11</a:t>
            </a:r>
          </a:p>
        </p:txBody>
      </p:sp>
      <p:sp>
        <p:nvSpPr>
          <p:cNvPr id="5" name="textruta 4">
            <a:extLst>
              <a:ext uri="{FF2B5EF4-FFF2-40B4-BE49-F238E27FC236}">
                <a16:creationId xmlns:a16="http://schemas.microsoft.com/office/drawing/2014/main" id="{490D05FB-0B7E-4C97-AA33-8873E51E1FB7}"/>
              </a:ext>
            </a:extLst>
          </p:cNvPr>
          <p:cNvSpPr txBox="1"/>
          <p:nvPr/>
        </p:nvSpPr>
        <p:spPr>
          <a:xfrm>
            <a:off x="3666049" y="4885920"/>
            <a:ext cx="1566454" cy="369332"/>
          </a:xfrm>
          <a:prstGeom prst="rect">
            <a:avLst/>
          </a:prstGeom>
          <a:noFill/>
        </p:spPr>
        <p:txBody>
          <a:bodyPr wrap="none" rtlCol="0">
            <a:spAutoFit/>
          </a:bodyPr>
          <a:lstStyle/>
          <a:p>
            <a:r>
              <a:rPr lang="sv-SE" dirty="0">
                <a:solidFill>
                  <a:schemeClr val="bg1"/>
                </a:solidFill>
              </a:rPr>
              <a:t>Orpha codes</a:t>
            </a:r>
          </a:p>
        </p:txBody>
      </p:sp>
      <p:sp>
        <p:nvSpPr>
          <p:cNvPr id="6" name="textruta 5">
            <a:extLst>
              <a:ext uri="{FF2B5EF4-FFF2-40B4-BE49-F238E27FC236}">
                <a16:creationId xmlns:a16="http://schemas.microsoft.com/office/drawing/2014/main" id="{B5A0DA7D-3D14-4679-B9B9-66DF1A4C124E}"/>
              </a:ext>
            </a:extLst>
          </p:cNvPr>
          <p:cNvSpPr txBox="1"/>
          <p:nvPr/>
        </p:nvSpPr>
        <p:spPr>
          <a:xfrm>
            <a:off x="4714302" y="5427140"/>
            <a:ext cx="830677" cy="369332"/>
          </a:xfrm>
          <a:prstGeom prst="rect">
            <a:avLst/>
          </a:prstGeom>
          <a:noFill/>
        </p:spPr>
        <p:txBody>
          <a:bodyPr wrap="none" rtlCol="0">
            <a:spAutoFit/>
          </a:bodyPr>
          <a:lstStyle/>
          <a:p>
            <a:r>
              <a:rPr lang="sv-SE" dirty="0">
                <a:solidFill>
                  <a:schemeClr val="bg1"/>
                </a:solidFill>
              </a:rPr>
              <a:t>ICD-O</a:t>
            </a:r>
          </a:p>
        </p:txBody>
      </p:sp>
      <p:sp>
        <p:nvSpPr>
          <p:cNvPr id="7" name="textruta 6">
            <a:extLst>
              <a:ext uri="{FF2B5EF4-FFF2-40B4-BE49-F238E27FC236}">
                <a16:creationId xmlns:a16="http://schemas.microsoft.com/office/drawing/2014/main" id="{95C48EC3-C5ED-4ABC-A1F0-E9B6F67C45AF}"/>
              </a:ext>
            </a:extLst>
          </p:cNvPr>
          <p:cNvSpPr txBox="1"/>
          <p:nvPr/>
        </p:nvSpPr>
        <p:spPr>
          <a:xfrm>
            <a:off x="6688819" y="3865367"/>
            <a:ext cx="529312" cy="369332"/>
          </a:xfrm>
          <a:prstGeom prst="rect">
            <a:avLst/>
          </a:prstGeom>
          <a:noFill/>
        </p:spPr>
        <p:txBody>
          <a:bodyPr wrap="none" rtlCol="0">
            <a:spAutoFit/>
          </a:bodyPr>
          <a:lstStyle/>
          <a:p>
            <a:r>
              <a:rPr lang="sv-SE" dirty="0">
                <a:solidFill>
                  <a:schemeClr val="bg1"/>
                </a:solidFill>
              </a:rPr>
              <a:t>ICF</a:t>
            </a:r>
          </a:p>
        </p:txBody>
      </p:sp>
      <p:sp>
        <p:nvSpPr>
          <p:cNvPr id="8" name="textruta 7">
            <a:extLst>
              <a:ext uri="{FF2B5EF4-FFF2-40B4-BE49-F238E27FC236}">
                <a16:creationId xmlns:a16="http://schemas.microsoft.com/office/drawing/2014/main" id="{43D037F9-27FA-4DB7-AA41-A549ABB5AC1F}"/>
              </a:ext>
            </a:extLst>
          </p:cNvPr>
          <p:cNvSpPr txBox="1"/>
          <p:nvPr/>
        </p:nvSpPr>
        <p:spPr>
          <a:xfrm>
            <a:off x="6623897" y="5427140"/>
            <a:ext cx="659155" cy="369332"/>
          </a:xfrm>
          <a:prstGeom prst="rect">
            <a:avLst/>
          </a:prstGeom>
          <a:noFill/>
        </p:spPr>
        <p:txBody>
          <a:bodyPr wrap="none" rtlCol="0">
            <a:spAutoFit/>
          </a:bodyPr>
          <a:lstStyle/>
          <a:p>
            <a:r>
              <a:rPr lang="sv-SE" dirty="0">
                <a:solidFill>
                  <a:schemeClr val="bg1"/>
                </a:solidFill>
              </a:rPr>
              <a:t>ICHI</a:t>
            </a:r>
          </a:p>
        </p:txBody>
      </p:sp>
      <p:sp>
        <p:nvSpPr>
          <p:cNvPr id="9" name="textruta 8">
            <a:extLst>
              <a:ext uri="{FF2B5EF4-FFF2-40B4-BE49-F238E27FC236}">
                <a16:creationId xmlns:a16="http://schemas.microsoft.com/office/drawing/2014/main" id="{3C9767E9-EDD9-446C-8C7B-7D0FEA6CB1D2}"/>
              </a:ext>
            </a:extLst>
          </p:cNvPr>
          <p:cNvSpPr txBox="1"/>
          <p:nvPr/>
        </p:nvSpPr>
        <p:spPr>
          <a:xfrm>
            <a:off x="6944493" y="4863615"/>
            <a:ext cx="1616148" cy="369332"/>
          </a:xfrm>
          <a:prstGeom prst="rect">
            <a:avLst/>
          </a:prstGeom>
          <a:noFill/>
        </p:spPr>
        <p:txBody>
          <a:bodyPr wrap="none" rtlCol="0">
            <a:spAutoFit/>
          </a:bodyPr>
          <a:lstStyle/>
          <a:p>
            <a:r>
              <a:rPr lang="sv-SE" dirty="0">
                <a:solidFill>
                  <a:schemeClr val="bg1"/>
                </a:solidFill>
              </a:rPr>
              <a:t>histopatologi</a:t>
            </a:r>
          </a:p>
        </p:txBody>
      </p:sp>
      <p:sp>
        <p:nvSpPr>
          <p:cNvPr id="10" name="textruta 9">
            <a:extLst>
              <a:ext uri="{FF2B5EF4-FFF2-40B4-BE49-F238E27FC236}">
                <a16:creationId xmlns:a16="http://schemas.microsoft.com/office/drawing/2014/main" id="{391E4C58-5D99-48A5-BF22-AB5CB6ED944C}"/>
              </a:ext>
            </a:extLst>
          </p:cNvPr>
          <p:cNvSpPr txBox="1"/>
          <p:nvPr/>
        </p:nvSpPr>
        <p:spPr>
          <a:xfrm>
            <a:off x="3711408" y="4311666"/>
            <a:ext cx="1085554" cy="369332"/>
          </a:xfrm>
          <a:prstGeom prst="rect">
            <a:avLst/>
          </a:prstGeom>
          <a:noFill/>
        </p:spPr>
        <p:txBody>
          <a:bodyPr wrap="none" rtlCol="0">
            <a:spAutoFit/>
          </a:bodyPr>
          <a:lstStyle/>
          <a:p>
            <a:r>
              <a:rPr lang="sv-SE" dirty="0">
                <a:solidFill>
                  <a:schemeClr val="bg1"/>
                </a:solidFill>
              </a:rPr>
              <a:t>anatomi</a:t>
            </a:r>
          </a:p>
        </p:txBody>
      </p:sp>
      <p:sp>
        <p:nvSpPr>
          <p:cNvPr id="11" name="Rektangel 10">
            <a:extLst>
              <a:ext uri="{FF2B5EF4-FFF2-40B4-BE49-F238E27FC236}">
                <a16:creationId xmlns:a16="http://schemas.microsoft.com/office/drawing/2014/main" id="{B4475DC0-7008-4EB7-A482-43955A09ADF3}"/>
              </a:ext>
            </a:extLst>
          </p:cNvPr>
          <p:cNvSpPr/>
          <p:nvPr/>
        </p:nvSpPr>
        <p:spPr>
          <a:xfrm>
            <a:off x="2566640" y="2393952"/>
            <a:ext cx="147266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ICD-11</a:t>
            </a:r>
          </a:p>
        </p:txBody>
      </p:sp>
      <p:sp>
        <p:nvSpPr>
          <p:cNvPr id="12" name="Ellips 11">
            <a:extLst>
              <a:ext uri="{FF2B5EF4-FFF2-40B4-BE49-F238E27FC236}">
                <a16:creationId xmlns:a16="http://schemas.microsoft.com/office/drawing/2014/main" id="{A1DF0FDF-E092-4DFF-8F99-71E7B8405B49}"/>
              </a:ext>
            </a:extLst>
          </p:cNvPr>
          <p:cNvSpPr/>
          <p:nvPr/>
        </p:nvSpPr>
        <p:spPr>
          <a:xfrm>
            <a:off x="5247506" y="2066299"/>
            <a:ext cx="16969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ICHI</a:t>
            </a:r>
          </a:p>
        </p:txBody>
      </p:sp>
      <p:sp>
        <p:nvSpPr>
          <p:cNvPr id="13" name="Rektangel: rundade hörn 12">
            <a:extLst>
              <a:ext uri="{FF2B5EF4-FFF2-40B4-BE49-F238E27FC236}">
                <a16:creationId xmlns:a16="http://schemas.microsoft.com/office/drawing/2014/main" id="{07023E18-BF2C-40D6-A21F-095E3EB76906}"/>
              </a:ext>
            </a:extLst>
          </p:cNvPr>
          <p:cNvSpPr/>
          <p:nvPr/>
        </p:nvSpPr>
        <p:spPr>
          <a:xfrm>
            <a:off x="8152694" y="2428404"/>
            <a:ext cx="138309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ICF</a:t>
            </a:r>
          </a:p>
        </p:txBody>
      </p:sp>
      <p:sp>
        <p:nvSpPr>
          <p:cNvPr id="17" name="textruta 16">
            <a:extLst>
              <a:ext uri="{FF2B5EF4-FFF2-40B4-BE49-F238E27FC236}">
                <a16:creationId xmlns:a16="http://schemas.microsoft.com/office/drawing/2014/main" id="{B00666B6-097C-4E52-AD68-86D588E6F798}"/>
              </a:ext>
            </a:extLst>
          </p:cNvPr>
          <p:cNvSpPr txBox="1"/>
          <p:nvPr/>
        </p:nvSpPr>
        <p:spPr>
          <a:xfrm>
            <a:off x="6944493" y="4300091"/>
            <a:ext cx="1226618" cy="369332"/>
          </a:xfrm>
          <a:prstGeom prst="rect">
            <a:avLst/>
          </a:prstGeom>
          <a:noFill/>
        </p:spPr>
        <p:txBody>
          <a:bodyPr wrap="none" rtlCol="0">
            <a:spAutoFit/>
          </a:bodyPr>
          <a:lstStyle/>
          <a:p>
            <a:r>
              <a:rPr lang="sv-SE" dirty="0">
                <a:solidFill>
                  <a:schemeClr val="bg1"/>
                </a:solidFill>
              </a:rPr>
              <a:t>lateralitet</a:t>
            </a:r>
          </a:p>
        </p:txBody>
      </p:sp>
      <p:sp>
        <p:nvSpPr>
          <p:cNvPr id="18" name="Pil">
            <a:extLst>
              <a:ext uri="{FF2B5EF4-FFF2-40B4-BE49-F238E27FC236}">
                <a16:creationId xmlns:a16="http://schemas.microsoft.com/office/drawing/2014/main" id="{2469ED11-114A-4777-9C74-145A709EA2E7}"/>
              </a:ext>
              <a:ext uri="{C183D7F6-B498-43B3-948B-1728B52AA6E4}">
                <adec:decorative xmlns:adec="http://schemas.microsoft.com/office/drawing/2017/decorative" val="1"/>
              </a:ext>
            </a:extLst>
          </p:cNvPr>
          <p:cNvSpPr>
            <a:spLocks/>
          </p:cNvSpPr>
          <p:nvPr/>
        </p:nvSpPr>
        <p:spPr bwMode="auto">
          <a:xfrm rot="13306363">
            <a:off x="3559628" y="3505096"/>
            <a:ext cx="406153" cy="328559"/>
          </a:xfrm>
          <a:custGeom>
            <a:avLst/>
            <a:gdLst>
              <a:gd name="T0" fmla="*/ 339 w 344"/>
              <a:gd name="T1" fmla="*/ 129 h 279"/>
              <a:gd name="T2" fmla="*/ 337 w 344"/>
              <a:gd name="T3" fmla="*/ 127 h 279"/>
              <a:gd name="T4" fmla="*/ 216 w 344"/>
              <a:gd name="T5" fmla="*/ 6 h 279"/>
              <a:gd name="T6" fmla="*/ 193 w 344"/>
              <a:gd name="T7" fmla="*/ 6 h 279"/>
              <a:gd name="T8" fmla="*/ 193 w 344"/>
              <a:gd name="T9" fmla="*/ 29 h 279"/>
              <a:gd name="T10" fmla="*/ 288 w 344"/>
              <a:gd name="T11" fmla="*/ 124 h 279"/>
              <a:gd name="T12" fmla="*/ 0 w 344"/>
              <a:gd name="T13" fmla="*/ 124 h 279"/>
              <a:gd name="T14" fmla="*/ 0 w 344"/>
              <a:gd name="T15" fmla="*/ 156 h 279"/>
              <a:gd name="T16" fmla="*/ 288 w 344"/>
              <a:gd name="T17" fmla="*/ 156 h 279"/>
              <a:gd name="T18" fmla="*/ 193 w 344"/>
              <a:gd name="T19" fmla="*/ 252 h 279"/>
              <a:gd name="T20" fmla="*/ 193 w 344"/>
              <a:gd name="T21" fmla="*/ 275 h 279"/>
              <a:gd name="T22" fmla="*/ 204 w 344"/>
              <a:gd name="T23" fmla="*/ 279 h 279"/>
              <a:gd name="T24" fmla="*/ 216 w 344"/>
              <a:gd name="T25" fmla="*/ 275 h 279"/>
              <a:gd name="T26" fmla="*/ 337 w 344"/>
              <a:gd name="T27" fmla="*/ 153 h 279"/>
              <a:gd name="T28" fmla="*/ 339 w 344"/>
              <a:gd name="T29" fmla="*/ 152 h 279"/>
              <a:gd name="T30" fmla="*/ 344 w 344"/>
              <a:gd name="T31" fmla="*/ 140 h 279"/>
              <a:gd name="T32" fmla="*/ 339 w 344"/>
              <a:gd name="T33" fmla="*/ 12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4" h="279">
                <a:moveTo>
                  <a:pt x="339" y="129"/>
                </a:moveTo>
                <a:cubicBezTo>
                  <a:pt x="338" y="128"/>
                  <a:pt x="338" y="128"/>
                  <a:pt x="337" y="127"/>
                </a:cubicBezTo>
                <a:cubicBezTo>
                  <a:pt x="216" y="6"/>
                  <a:pt x="216" y="6"/>
                  <a:pt x="216" y="6"/>
                </a:cubicBezTo>
                <a:cubicBezTo>
                  <a:pt x="209" y="0"/>
                  <a:pt x="199" y="0"/>
                  <a:pt x="193" y="6"/>
                </a:cubicBezTo>
                <a:cubicBezTo>
                  <a:pt x="187" y="12"/>
                  <a:pt x="187" y="23"/>
                  <a:pt x="193" y="29"/>
                </a:cubicBezTo>
                <a:cubicBezTo>
                  <a:pt x="288" y="124"/>
                  <a:pt x="288" y="124"/>
                  <a:pt x="288" y="124"/>
                </a:cubicBezTo>
                <a:cubicBezTo>
                  <a:pt x="0" y="124"/>
                  <a:pt x="0" y="124"/>
                  <a:pt x="0" y="124"/>
                </a:cubicBezTo>
                <a:cubicBezTo>
                  <a:pt x="0" y="156"/>
                  <a:pt x="0" y="156"/>
                  <a:pt x="0" y="156"/>
                </a:cubicBezTo>
                <a:cubicBezTo>
                  <a:pt x="288" y="156"/>
                  <a:pt x="288" y="156"/>
                  <a:pt x="288" y="156"/>
                </a:cubicBezTo>
                <a:cubicBezTo>
                  <a:pt x="193" y="252"/>
                  <a:pt x="193" y="252"/>
                  <a:pt x="193" y="252"/>
                </a:cubicBezTo>
                <a:cubicBezTo>
                  <a:pt x="187" y="258"/>
                  <a:pt x="187" y="268"/>
                  <a:pt x="193" y="275"/>
                </a:cubicBezTo>
                <a:cubicBezTo>
                  <a:pt x="196" y="278"/>
                  <a:pt x="200" y="279"/>
                  <a:pt x="204" y="279"/>
                </a:cubicBezTo>
                <a:cubicBezTo>
                  <a:pt x="209" y="279"/>
                  <a:pt x="213" y="278"/>
                  <a:pt x="216" y="275"/>
                </a:cubicBezTo>
                <a:cubicBezTo>
                  <a:pt x="337" y="153"/>
                  <a:pt x="337" y="153"/>
                  <a:pt x="337" y="153"/>
                </a:cubicBezTo>
                <a:cubicBezTo>
                  <a:pt x="338" y="153"/>
                  <a:pt x="338" y="152"/>
                  <a:pt x="339" y="152"/>
                </a:cubicBezTo>
                <a:cubicBezTo>
                  <a:pt x="342" y="149"/>
                  <a:pt x="344" y="144"/>
                  <a:pt x="344" y="140"/>
                </a:cubicBezTo>
                <a:cubicBezTo>
                  <a:pt x="344" y="136"/>
                  <a:pt x="342" y="132"/>
                  <a:pt x="339" y="129"/>
                </a:cubicBezTo>
                <a:close/>
              </a:path>
            </a:pathLst>
          </a:custGeom>
          <a:solidFill>
            <a:srgbClr val="1B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bg1"/>
              </a:solidFill>
            </a:endParaRPr>
          </a:p>
        </p:txBody>
      </p:sp>
      <p:sp>
        <p:nvSpPr>
          <p:cNvPr id="19" name="Pil">
            <a:extLst>
              <a:ext uri="{FF2B5EF4-FFF2-40B4-BE49-F238E27FC236}">
                <a16:creationId xmlns:a16="http://schemas.microsoft.com/office/drawing/2014/main" id="{E8F1350E-7C91-40A5-8039-23D6CD0C23A8}"/>
              </a:ext>
              <a:ext uri="{C183D7F6-B498-43B3-948B-1728B52AA6E4}">
                <adec:decorative xmlns:adec="http://schemas.microsoft.com/office/drawing/2017/decorative" val="1"/>
              </a:ext>
            </a:extLst>
          </p:cNvPr>
          <p:cNvSpPr>
            <a:spLocks/>
          </p:cNvSpPr>
          <p:nvPr/>
        </p:nvSpPr>
        <p:spPr bwMode="auto">
          <a:xfrm rot="18426623">
            <a:off x="8218863" y="3505096"/>
            <a:ext cx="406153" cy="328559"/>
          </a:xfrm>
          <a:custGeom>
            <a:avLst/>
            <a:gdLst>
              <a:gd name="T0" fmla="*/ 339 w 344"/>
              <a:gd name="T1" fmla="*/ 129 h 279"/>
              <a:gd name="T2" fmla="*/ 337 w 344"/>
              <a:gd name="T3" fmla="*/ 127 h 279"/>
              <a:gd name="T4" fmla="*/ 216 w 344"/>
              <a:gd name="T5" fmla="*/ 6 h 279"/>
              <a:gd name="T6" fmla="*/ 193 w 344"/>
              <a:gd name="T7" fmla="*/ 6 h 279"/>
              <a:gd name="T8" fmla="*/ 193 w 344"/>
              <a:gd name="T9" fmla="*/ 29 h 279"/>
              <a:gd name="T10" fmla="*/ 288 w 344"/>
              <a:gd name="T11" fmla="*/ 124 h 279"/>
              <a:gd name="T12" fmla="*/ 0 w 344"/>
              <a:gd name="T13" fmla="*/ 124 h 279"/>
              <a:gd name="T14" fmla="*/ 0 w 344"/>
              <a:gd name="T15" fmla="*/ 156 h 279"/>
              <a:gd name="T16" fmla="*/ 288 w 344"/>
              <a:gd name="T17" fmla="*/ 156 h 279"/>
              <a:gd name="T18" fmla="*/ 193 w 344"/>
              <a:gd name="T19" fmla="*/ 252 h 279"/>
              <a:gd name="T20" fmla="*/ 193 w 344"/>
              <a:gd name="T21" fmla="*/ 275 h 279"/>
              <a:gd name="T22" fmla="*/ 204 w 344"/>
              <a:gd name="T23" fmla="*/ 279 h 279"/>
              <a:gd name="T24" fmla="*/ 216 w 344"/>
              <a:gd name="T25" fmla="*/ 275 h 279"/>
              <a:gd name="T26" fmla="*/ 337 w 344"/>
              <a:gd name="T27" fmla="*/ 153 h 279"/>
              <a:gd name="T28" fmla="*/ 339 w 344"/>
              <a:gd name="T29" fmla="*/ 152 h 279"/>
              <a:gd name="T30" fmla="*/ 344 w 344"/>
              <a:gd name="T31" fmla="*/ 140 h 279"/>
              <a:gd name="T32" fmla="*/ 339 w 344"/>
              <a:gd name="T33" fmla="*/ 12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4" h="279">
                <a:moveTo>
                  <a:pt x="339" y="129"/>
                </a:moveTo>
                <a:cubicBezTo>
                  <a:pt x="338" y="128"/>
                  <a:pt x="338" y="128"/>
                  <a:pt x="337" y="127"/>
                </a:cubicBezTo>
                <a:cubicBezTo>
                  <a:pt x="216" y="6"/>
                  <a:pt x="216" y="6"/>
                  <a:pt x="216" y="6"/>
                </a:cubicBezTo>
                <a:cubicBezTo>
                  <a:pt x="209" y="0"/>
                  <a:pt x="199" y="0"/>
                  <a:pt x="193" y="6"/>
                </a:cubicBezTo>
                <a:cubicBezTo>
                  <a:pt x="187" y="12"/>
                  <a:pt x="187" y="23"/>
                  <a:pt x="193" y="29"/>
                </a:cubicBezTo>
                <a:cubicBezTo>
                  <a:pt x="288" y="124"/>
                  <a:pt x="288" y="124"/>
                  <a:pt x="288" y="124"/>
                </a:cubicBezTo>
                <a:cubicBezTo>
                  <a:pt x="0" y="124"/>
                  <a:pt x="0" y="124"/>
                  <a:pt x="0" y="124"/>
                </a:cubicBezTo>
                <a:cubicBezTo>
                  <a:pt x="0" y="156"/>
                  <a:pt x="0" y="156"/>
                  <a:pt x="0" y="156"/>
                </a:cubicBezTo>
                <a:cubicBezTo>
                  <a:pt x="288" y="156"/>
                  <a:pt x="288" y="156"/>
                  <a:pt x="288" y="156"/>
                </a:cubicBezTo>
                <a:cubicBezTo>
                  <a:pt x="193" y="252"/>
                  <a:pt x="193" y="252"/>
                  <a:pt x="193" y="252"/>
                </a:cubicBezTo>
                <a:cubicBezTo>
                  <a:pt x="187" y="258"/>
                  <a:pt x="187" y="268"/>
                  <a:pt x="193" y="275"/>
                </a:cubicBezTo>
                <a:cubicBezTo>
                  <a:pt x="196" y="278"/>
                  <a:pt x="200" y="279"/>
                  <a:pt x="204" y="279"/>
                </a:cubicBezTo>
                <a:cubicBezTo>
                  <a:pt x="209" y="279"/>
                  <a:pt x="213" y="278"/>
                  <a:pt x="216" y="275"/>
                </a:cubicBezTo>
                <a:cubicBezTo>
                  <a:pt x="337" y="153"/>
                  <a:pt x="337" y="153"/>
                  <a:pt x="337" y="153"/>
                </a:cubicBezTo>
                <a:cubicBezTo>
                  <a:pt x="338" y="153"/>
                  <a:pt x="338" y="152"/>
                  <a:pt x="339" y="152"/>
                </a:cubicBezTo>
                <a:cubicBezTo>
                  <a:pt x="342" y="149"/>
                  <a:pt x="344" y="144"/>
                  <a:pt x="344" y="140"/>
                </a:cubicBezTo>
                <a:cubicBezTo>
                  <a:pt x="344" y="136"/>
                  <a:pt x="342" y="132"/>
                  <a:pt x="339" y="129"/>
                </a:cubicBezTo>
                <a:close/>
              </a:path>
            </a:pathLst>
          </a:custGeom>
          <a:solidFill>
            <a:srgbClr val="1B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bg1"/>
              </a:solidFill>
            </a:endParaRPr>
          </a:p>
        </p:txBody>
      </p:sp>
      <p:sp>
        <p:nvSpPr>
          <p:cNvPr id="20" name="Pil">
            <a:extLst>
              <a:ext uri="{FF2B5EF4-FFF2-40B4-BE49-F238E27FC236}">
                <a16:creationId xmlns:a16="http://schemas.microsoft.com/office/drawing/2014/main" id="{3C987969-4195-4527-8D93-1C5724142CBC}"/>
              </a:ext>
              <a:ext uri="{C183D7F6-B498-43B3-948B-1728B52AA6E4}">
                <adec:decorative xmlns:adec="http://schemas.microsoft.com/office/drawing/2017/decorative" val="1"/>
              </a:ext>
            </a:extLst>
          </p:cNvPr>
          <p:cNvSpPr>
            <a:spLocks/>
          </p:cNvSpPr>
          <p:nvPr/>
        </p:nvSpPr>
        <p:spPr bwMode="auto">
          <a:xfrm rot="16200000">
            <a:off x="5884551" y="3160758"/>
            <a:ext cx="406153" cy="328559"/>
          </a:xfrm>
          <a:custGeom>
            <a:avLst/>
            <a:gdLst>
              <a:gd name="T0" fmla="*/ 339 w 344"/>
              <a:gd name="T1" fmla="*/ 129 h 279"/>
              <a:gd name="T2" fmla="*/ 337 w 344"/>
              <a:gd name="T3" fmla="*/ 127 h 279"/>
              <a:gd name="T4" fmla="*/ 216 w 344"/>
              <a:gd name="T5" fmla="*/ 6 h 279"/>
              <a:gd name="T6" fmla="*/ 193 w 344"/>
              <a:gd name="T7" fmla="*/ 6 h 279"/>
              <a:gd name="T8" fmla="*/ 193 w 344"/>
              <a:gd name="T9" fmla="*/ 29 h 279"/>
              <a:gd name="T10" fmla="*/ 288 w 344"/>
              <a:gd name="T11" fmla="*/ 124 h 279"/>
              <a:gd name="T12" fmla="*/ 0 w 344"/>
              <a:gd name="T13" fmla="*/ 124 h 279"/>
              <a:gd name="T14" fmla="*/ 0 w 344"/>
              <a:gd name="T15" fmla="*/ 156 h 279"/>
              <a:gd name="T16" fmla="*/ 288 w 344"/>
              <a:gd name="T17" fmla="*/ 156 h 279"/>
              <a:gd name="T18" fmla="*/ 193 w 344"/>
              <a:gd name="T19" fmla="*/ 252 h 279"/>
              <a:gd name="T20" fmla="*/ 193 w 344"/>
              <a:gd name="T21" fmla="*/ 275 h 279"/>
              <a:gd name="T22" fmla="*/ 204 w 344"/>
              <a:gd name="T23" fmla="*/ 279 h 279"/>
              <a:gd name="T24" fmla="*/ 216 w 344"/>
              <a:gd name="T25" fmla="*/ 275 h 279"/>
              <a:gd name="T26" fmla="*/ 337 w 344"/>
              <a:gd name="T27" fmla="*/ 153 h 279"/>
              <a:gd name="T28" fmla="*/ 339 w 344"/>
              <a:gd name="T29" fmla="*/ 152 h 279"/>
              <a:gd name="T30" fmla="*/ 344 w 344"/>
              <a:gd name="T31" fmla="*/ 140 h 279"/>
              <a:gd name="T32" fmla="*/ 339 w 344"/>
              <a:gd name="T33" fmla="*/ 12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4" h="279">
                <a:moveTo>
                  <a:pt x="339" y="129"/>
                </a:moveTo>
                <a:cubicBezTo>
                  <a:pt x="338" y="128"/>
                  <a:pt x="338" y="128"/>
                  <a:pt x="337" y="127"/>
                </a:cubicBezTo>
                <a:cubicBezTo>
                  <a:pt x="216" y="6"/>
                  <a:pt x="216" y="6"/>
                  <a:pt x="216" y="6"/>
                </a:cubicBezTo>
                <a:cubicBezTo>
                  <a:pt x="209" y="0"/>
                  <a:pt x="199" y="0"/>
                  <a:pt x="193" y="6"/>
                </a:cubicBezTo>
                <a:cubicBezTo>
                  <a:pt x="187" y="12"/>
                  <a:pt x="187" y="23"/>
                  <a:pt x="193" y="29"/>
                </a:cubicBezTo>
                <a:cubicBezTo>
                  <a:pt x="288" y="124"/>
                  <a:pt x="288" y="124"/>
                  <a:pt x="288" y="124"/>
                </a:cubicBezTo>
                <a:cubicBezTo>
                  <a:pt x="0" y="124"/>
                  <a:pt x="0" y="124"/>
                  <a:pt x="0" y="124"/>
                </a:cubicBezTo>
                <a:cubicBezTo>
                  <a:pt x="0" y="156"/>
                  <a:pt x="0" y="156"/>
                  <a:pt x="0" y="156"/>
                </a:cubicBezTo>
                <a:cubicBezTo>
                  <a:pt x="288" y="156"/>
                  <a:pt x="288" y="156"/>
                  <a:pt x="288" y="156"/>
                </a:cubicBezTo>
                <a:cubicBezTo>
                  <a:pt x="193" y="252"/>
                  <a:pt x="193" y="252"/>
                  <a:pt x="193" y="252"/>
                </a:cubicBezTo>
                <a:cubicBezTo>
                  <a:pt x="187" y="258"/>
                  <a:pt x="187" y="268"/>
                  <a:pt x="193" y="275"/>
                </a:cubicBezTo>
                <a:cubicBezTo>
                  <a:pt x="196" y="278"/>
                  <a:pt x="200" y="279"/>
                  <a:pt x="204" y="279"/>
                </a:cubicBezTo>
                <a:cubicBezTo>
                  <a:pt x="209" y="279"/>
                  <a:pt x="213" y="278"/>
                  <a:pt x="216" y="275"/>
                </a:cubicBezTo>
                <a:cubicBezTo>
                  <a:pt x="337" y="153"/>
                  <a:pt x="337" y="153"/>
                  <a:pt x="337" y="153"/>
                </a:cubicBezTo>
                <a:cubicBezTo>
                  <a:pt x="338" y="153"/>
                  <a:pt x="338" y="152"/>
                  <a:pt x="339" y="152"/>
                </a:cubicBezTo>
                <a:cubicBezTo>
                  <a:pt x="342" y="149"/>
                  <a:pt x="344" y="144"/>
                  <a:pt x="344" y="140"/>
                </a:cubicBezTo>
                <a:cubicBezTo>
                  <a:pt x="344" y="136"/>
                  <a:pt x="342" y="132"/>
                  <a:pt x="339" y="129"/>
                </a:cubicBezTo>
                <a:close/>
              </a:path>
            </a:pathLst>
          </a:custGeom>
          <a:solidFill>
            <a:srgbClr val="1B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22405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E91CE81-E1DF-4BC2-AC7E-922A0312A3AF}"/>
              </a:ext>
            </a:extLst>
          </p:cNvPr>
          <p:cNvPicPr>
            <a:picLocks noChangeAspect="1"/>
          </p:cNvPicPr>
          <p:nvPr/>
        </p:nvPicPr>
        <p:blipFill>
          <a:blip r:embed="rId3"/>
          <a:stretch>
            <a:fillRect/>
          </a:stretch>
        </p:blipFill>
        <p:spPr>
          <a:xfrm>
            <a:off x="430623" y="119543"/>
            <a:ext cx="9688871" cy="6618914"/>
          </a:xfrm>
          <a:prstGeom prst="rect">
            <a:avLst/>
          </a:prstGeom>
        </p:spPr>
      </p:pic>
    </p:spTree>
    <p:extLst>
      <p:ext uri="{BB962C8B-B14F-4D97-AF65-F5344CB8AC3E}">
        <p14:creationId xmlns:p14="http://schemas.microsoft.com/office/powerpoint/2010/main" val="184993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22A14C-2D1C-4B88-81FE-0C3205A98058}"/>
              </a:ext>
            </a:extLst>
          </p:cNvPr>
          <p:cNvSpPr>
            <a:spLocks noGrp="1"/>
          </p:cNvSpPr>
          <p:nvPr>
            <p:ph type="title"/>
          </p:nvPr>
        </p:nvSpPr>
        <p:spPr/>
        <p:txBody>
          <a:bodyPr/>
          <a:lstStyle/>
          <a:p>
            <a:endParaRPr lang="sv-SE"/>
          </a:p>
        </p:txBody>
      </p:sp>
      <p:pic>
        <p:nvPicPr>
          <p:cNvPr id="3" name="Bildobjekt 2">
            <a:extLst>
              <a:ext uri="{FF2B5EF4-FFF2-40B4-BE49-F238E27FC236}">
                <a16:creationId xmlns:a16="http://schemas.microsoft.com/office/drawing/2014/main" id="{8BE96F21-076E-4187-998E-21706DC35450}"/>
              </a:ext>
            </a:extLst>
          </p:cNvPr>
          <p:cNvPicPr>
            <a:picLocks noChangeAspect="1"/>
          </p:cNvPicPr>
          <p:nvPr/>
        </p:nvPicPr>
        <p:blipFill>
          <a:blip r:embed="rId3"/>
          <a:stretch>
            <a:fillRect/>
          </a:stretch>
        </p:blipFill>
        <p:spPr>
          <a:xfrm>
            <a:off x="0" y="20439"/>
            <a:ext cx="11172092" cy="6246843"/>
          </a:xfrm>
          <a:prstGeom prst="rect">
            <a:avLst/>
          </a:prstGeom>
        </p:spPr>
      </p:pic>
    </p:spTree>
    <p:extLst>
      <p:ext uri="{BB962C8B-B14F-4D97-AF65-F5344CB8AC3E}">
        <p14:creationId xmlns:p14="http://schemas.microsoft.com/office/powerpoint/2010/main" val="1023381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121DA3-D7A7-4CAE-A56A-BC72FDC0BFF1}"/>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4F943869-57A6-4207-BBEE-A3D382B80743}"/>
              </a:ext>
            </a:extLst>
          </p:cNvPr>
          <p:cNvSpPr>
            <a:spLocks noGrp="1"/>
          </p:cNvSpPr>
          <p:nvPr>
            <p:ph type="body" sz="quarter" idx="13"/>
          </p:nvPr>
        </p:nvSpPr>
        <p:spPr/>
        <p:txBody>
          <a:bodyPr/>
          <a:lstStyle/>
          <a:p>
            <a:endParaRPr lang="sv-SE"/>
          </a:p>
        </p:txBody>
      </p:sp>
      <p:pic>
        <p:nvPicPr>
          <p:cNvPr id="4" name="Bildobjekt 3">
            <a:extLst>
              <a:ext uri="{FF2B5EF4-FFF2-40B4-BE49-F238E27FC236}">
                <a16:creationId xmlns:a16="http://schemas.microsoft.com/office/drawing/2014/main" id="{AE6E476B-3F2A-4182-B9E1-D27B09D9CBAA}"/>
              </a:ext>
            </a:extLst>
          </p:cNvPr>
          <p:cNvPicPr>
            <a:picLocks noChangeAspect="1"/>
          </p:cNvPicPr>
          <p:nvPr/>
        </p:nvPicPr>
        <p:blipFill>
          <a:blip r:embed="rId3"/>
          <a:stretch>
            <a:fillRect/>
          </a:stretch>
        </p:blipFill>
        <p:spPr>
          <a:xfrm>
            <a:off x="0" y="1"/>
            <a:ext cx="11054862" cy="6155116"/>
          </a:xfrm>
          <a:prstGeom prst="rect">
            <a:avLst/>
          </a:prstGeom>
        </p:spPr>
      </p:pic>
    </p:spTree>
    <p:extLst>
      <p:ext uri="{BB962C8B-B14F-4D97-AF65-F5344CB8AC3E}">
        <p14:creationId xmlns:p14="http://schemas.microsoft.com/office/powerpoint/2010/main" val="374579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3C802FC-C680-488C-B233-C38801718A42}"/>
              </a:ext>
            </a:extLst>
          </p:cNvPr>
          <p:cNvSpPr/>
          <p:nvPr/>
        </p:nvSpPr>
        <p:spPr>
          <a:xfrm>
            <a:off x="1131115" y="2895247"/>
            <a:ext cx="992977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NC72.30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Intertrochanteric</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fracture</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femur</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a:t>
            </a:r>
            <a:r>
              <a:rPr kumimoji="0" lang="sv-SE" sz="1800" b="0" i="0" u="none" strike="noStrike" kern="1200" cap="none" spc="0" normalizeH="0" baseline="0" noProof="0" dirty="0" err="1">
                <a:ln>
                  <a:noFill/>
                </a:ln>
                <a:solidFill>
                  <a:srgbClr val="44546A">
                    <a:lumMod val="60000"/>
                    <a:lumOff val="40000"/>
                  </a:srgbClr>
                </a:solidFill>
                <a:effectLst/>
                <a:uLnTx/>
                <a:uFillTx/>
                <a:latin typeface="Calibri" panose="020F0502020204030204"/>
                <a:ea typeface="+mn-ea"/>
                <a:cs typeface="+mn-cs"/>
              </a:rPr>
              <a:t>Stem</a:t>
            </a:r>
            <a:r>
              <a:rPr kumimoji="0" lang="sv-SE"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rgbClr val="44546A">
                    <a:lumMod val="60000"/>
                    <a:lumOff val="40000"/>
                  </a:srgbClr>
                </a:solidFill>
                <a:effectLst/>
                <a:uLnTx/>
                <a:uFillTx/>
                <a:latin typeface="Calibri" panose="020F0502020204030204"/>
                <a:ea typeface="+mn-ea"/>
                <a:cs typeface="+mn-cs"/>
              </a:rPr>
              <a:t>code</a:t>
            </a:r>
            <a:r>
              <a:rPr kumimoji="0" lang="sv-SE"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Laterality</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XK9K Right </a:t>
            </a:r>
            <a:r>
              <a:rPr kumimoji="0" lang="sv-SE"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(Extension </a:t>
            </a:r>
            <a:r>
              <a:rPr kumimoji="0" lang="sv-SE" sz="1800" b="0" i="0" u="none" strike="noStrike" kern="1200" cap="none" spc="0" normalizeH="0" baseline="0" noProof="0" dirty="0" err="1">
                <a:ln>
                  <a:noFill/>
                </a:ln>
                <a:solidFill>
                  <a:srgbClr val="44546A">
                    <a:lumMod val="60000"/>
                    <a:lumOff val="40000"/>
                  </a:srgbClr>
                </a:solidFill>
                <a:effectLst/>
                <a:uLnTx/>
                <a:uFillTx/>
                <a:latin typeface="Calibri" panose="020F0502020204030204"/>
                <a:ea typeface="+mn-ea"/>
                <a:cs typeface="+mn-cs"/>
              </a:rPr>
              <a:t>code</a:t>
            </a:r>
            <a:r>
              <a:rPr kumimoji="0" lang="sv-SE"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Fracture</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subtype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XJ5V7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Transverse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fracture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(Extension </a:t>
            </a:r>
            <a:r>
              <a:rPr kumimoji="0" lang="sv-SE" sz="1800" b="0" i="0" u="none" strike="noStrike" kern="1200" cap="none" spc="0" normalizeH="0" baseline="0" noProof="0" dirty="0" err="1">
                <a:ln>
                  <a:noFill/>
                </a:ln>
                <a:solidFill>
                  <a:srgbClr val="44546A">
                    <a:lumMod val="60000"/>
                    <a:lumOff val="40000"/>
                  </a:srgbClr>
                </a:solidFill>
                <a:effectLst/>
                <a:uLnTx/>
                <a:uFillTx/>
                <a:latin typeface="Calibri" panose="020F0502020204030204"/>
                <a:ea typeface="+mn-ea"/>
                <a:cs typeface="+mn-cs"/>
              </a:rPr>
              <a:t>code</a:t>
            </a:r>
            <a:r>
              <a:rPr kumimoji="0" lang="sv-SE"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Fracture</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open</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 or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closed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XJ44E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Closed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fracture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(Extension </a:t>
            </a:r>
            <a:r>
              <a:rPr kumimoji="0" lang="sv-SE" sz="1800" b="0" i="0" u="none" strike="noStrike" kern="1200" cap="none" spc="0" normalizeH="0" baseline="0" noProof="0" dirty="0" err="1">
                <a:ln>
                  <a:noFill/>
                </a:ln>
                <a:solidFill>
                  <a:srgbClr val="44546A">
                    <a:lumMod val="60000"/>
                    <a:lumOff val="40000"/>
                  </a:srgbClr>
                </a:solidFill>
                <a:effectLst/>
                <a:uLnTx/>
                <a:uFillTx/>
                <a:latin typeface="Calibri" panose="020F0502020204030204"/>
                <a:ea typeface="+mn-ea"/>
                <a:cs typeface="+mn-cs"/>
              </a:rPr>
              <a:t>code</a:t>
            </a:r>
            <a:r>
              <a:rPr kumimoji="0" lang="sv-SE"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Associated</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with</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PA60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Unintentional</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fall on the same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level</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or from less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than</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1 </a:t>
            </a:r>
            <a:r>
              <a:rPr kumimoji="0" lang="sv-SE" sz="1800" b="1" i="0" u="none" strike="noStrike" kern="1200" cap="none" spc="0" normalizeH="0" baseline="0" noProof="0" dirty="0" err="1">
                <a:ln>
                  <a:noFill/>
                </a:ln>
                <a:solidFill>
                  <a:prstClr val="black"/>
                </a:solidFill>
                <a:effectLst/>
                <a:uLnTx/>
                <a:uFillTx/>
                <a:latin typeface="Calibri" panose="020F0502020204030204"/>
                <a:ea typeface="+mn-ea"/>
                <a:cs typeface="+mn-cs"/>
              </a:rPr>
              <a:t>metre</a:t>
            </a: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a:t>
            </a:r>
            <a:r>
              <a:rPr kumimoji="0" lang="sv-SE" sz="1800" b="0" i="0" u="none" strike="noStrike" kern="1200" cap="none" spc="0" normalizeH="0" baseline="0" noProof="0" dirty="0" err="1">
                <a:ln>
                  <a:noFill/>
                </a:ln>
                <a:solidFill>
                  <a:srgbClr val="44546A">
                    <a:lumMod val="60000"/>
                    <a:lumOff val="40000"/>
                  </a:srgbClr>
                </a:solidFill>
                <a:effectLst/>
                <a:uLnTx/>
                <a:uFillTx/>
                <a:latin typeface="Calibri" panose="020F0502020204030204"/>
                <a:ea typeface="+mn-ea"/>
                <a:cs typeface="+mn-cs"/>
              </a:rPr>
              <a:t>Stem</a:t>
            </a:r>
            <a:r>
              <a:rPr kumimoji="0" lang="sv-SE"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rgbClr val="44546A">
                    <a:lumMod val="60000"/>
                    <a:lumOff val="40000"/>
                  </a:srgbClr>
                </a:solidFill>
                <a:effectLst/>
                <a:uLnTx/>
                <a:uFillTx/>
                <a:latin typeface="Calibri" panose="020F0502020204030204"/>
                <a:ea typeface="+mn-ea"/>
                <a:cs typeface="+mn-cs"/>
              </a:rPr>
              <a:t>code</a:t>
            </a:r>
            <a:r>
              <a:rPr kumimoji="0" lang="sv-SE"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Object</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 or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substance</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producing</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injury</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XE3WK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Rug</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mat,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loose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carpet</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(Extension </a:t>
            </a:r>
            <a:r>
              <a:rPr kumimoji="0" lang="sv-SE" sz="1800" b="0" i="0" u="none" strike="noStrike" kern="1200" cap="none" spc="0" normalizeH="0" baseline="0" noProof="0" dirty="0" err="1">
                <a:ln>
                  <a:noFill/>
                </a:ln>
                <a:solidFill>
                  <a:srgbClr val="44546A">
                    <a:lumMod val="60000"/>
                    <a:lumOff val="40000"/>
                  </a:srgbClr>
                </a:solidFill>
                <a:effectLst/>
                <a:uLnTx/>
                <a:uFillTx/>
                <a:latin typeface="Calibri" panose="020F0502020204030204"/>
                <a:ea typeface="+mn-ea"/>
                <a:cs typeface="+mn-cs"/>
              </a:rPr>
              <a:t>code</a:t>
            </a:r>
            <a:r>
              <a:rPr kumimoji="0" lang="sv-SE"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Place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occurrence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XE266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Home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(Extension </a:t>
            </a:r>
            <a:r>
              <a:rPr kumimoji="0" lang="sv-SE" sz="1800" b="0" i="0" u="none" strike="noStrike" kern="1200" cap="none" spc="0" normalizeH="0" baseline="0" noProof="0" dirty="0" err="1">
                <a:ln>
                  <a:noFill/>
                </a:ln>
                <a:solidFill>
                  <a:srgbClr val="44546A">
                    <a:lumMod val="60000"/>
                    <a:lumOff val="40000"/>
                  </a:srgbClr>
                </a:solidFill>
                <a:effectLst/>
                <a:uLnTx/>
                <a:uFillTx/>
                <a:latin typeface="Calibri" panose="020F0502020204030204"/>
                <a:ea typeface="+mn-ea"/>
                <a:cs typeface="+mn-cs"/>
              </a:rPr>
              <a:t>code</a:t>
            </a:r>
            <a:r>
              <a:rPr kumimoji="0" lang="sv-SE" sz="18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a:t>
            </a:r>
          </a:p>
        </p:txBody>
      </p:sp>
      <p:sp>
        <p:nvSpPr>
          <p:cNvPr id="4" name="Rektangel 3">
            <a:extLst>
              <a:ext uri="{FF2B5EF4-FFF2-40B4-BE49-F238E27FC236}">
                <a16:creationId xmlns:a16="http://schemas.microsoft.com/office/drawing/2014/main" id="{B94DEE06-2F25-4FB6-AA88-EC8FE5E91150}"/>
              </a:ext>
            </a:extLst>
          </p:cNvPr>
          <p:cNvSpPr/>
          <p:nvPr/>
        </p:nvSpPr>
        <p:spPr>
          <a:xfrm>
            <a:off x="1051419" y="902886"/>
            <a:ext cx="10693167"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Example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Closed transverse intertrochanteric fracture of the right hip after a fall from tripping over a loose rug at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Cluster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NC72.30&amp;XK9K&amp;XJ5V7&amp;XJ44E/PA60&amp; XE3WK&amp;XE266</a:t>
            </a:r>
            <a:endParaRPr kumimoji="0" lang="sv-SE"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Ellips 4">
            <a:extLst>
              <a:ext uri="{FF2B5EF4-FFF2-40B4-BE49-F238E27FC236}">
                <a16:creationId xmlns:a16="http://schemas.microsoft.com/office/drawing/2014/main" id="{CCA1AF62-E6AE-46F9-A2E8-50226CE4971A}"/>
              </a:ext>
            </a:extLst>
          </p:cNvPr>
          <p:cNvSpPr/>
          <p:nvPr/>
        </p:nvSpPr>
        <p:spPr>
          <a:xfrm>
            <a:off x="1847850" y="2019300"/>
            <a:ext cx="885825" cy="36091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Rak pilkoppling 6">
            <a:extLst>
              <a:ext uri="{FF2B5EF4-FFF2-40B4-BE49-F238E27FC236}">
                <a16:creationId xmlns:a16="http://schemas.microsoft.com/office/drawing/2014/main" id="{D036E313-7543-4A3A-9FDD-B5B753A0CF82}"/>
              </a:ext>
            </a:extLst>
          </p:cNvPr>
          <p:cNvCxnSpPr/>
          <p:nvPr/>
        </p:nvCxnSpPr>
        <p:spPr>
          <a:xfrm>
            <a:off x="523875" y="3086100"/>
            <a:ext cx="527544"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E76DB526-6F5D-481D-8078-B60F35F31252}"/>
              </a:ext>
            </a:extLst>
          </p:cNvPr>
          <p:cNvSpPr/>
          <p:nvPr/>
        </p:nvSpPr>
        <p:spPr>
          <a:xfrm>
            <a:off x="2733675" y="1962151"/>
            <a:ext cx="2066925" cy="42758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Rak pilkoppling 8">
            <a:extLst>
              <a:ext uri="{FF2B5EF4-FFF2-40B4-BE49-F238E27FC236}">
                <a16:creationId xmlns:a16="http://schemas.microsoft.com/office/drawing/2014/main" id="{4B92F097-7D74-4718-9701-9A862109D6C7}"/>
              </a:ext>
            </a:extLst>
          </p:cNvPr>
          <p:cNvCxnSpPr/>
          <p:nvPr/>
        </p:nvCxnSpPr>
        <p:spPr>
          <a:xfrm>
            <a:off x="523875" y="3352800"/>
            <a:ext cx="527544"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3D8ABB40-A9F2-4897-8D50-0B5C1BE8652A}"/>
              </a:ext>
            </a:extLst>
          </p:cNvPr>
          <p:cNvCxnSpPr/>
          <p:nvPr/>
        </p:nvCxnSpPr>
        <p:spPr>
          <a:xfrm>
            <a:off x="523875" y="3638550"/>
            <a:ext cx="527544"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a:extLst>
              <a:ext uri="{FF2B5EF4-FFF2-40B4-BE49-F238E27FC236}">
                <a16:creationId xmlns:a16="http://schemas.microsoft.com/office/drawing/2014/main" id="{54A360F3-0868-4C9D-9869-97EE733DDFE0}"/>
              </a:ext>
            </a:extLst>
          </p:cNvPr>
          <p:cNvCxnSpPr/>
          <p:nvPr/>
        </p:nvCxnSpPr>
        <p:spPr>
          <a:xfrm>
            <a:off x="523875" y="3905250"/>
            <a:ext cx="527544"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Ellips 12">
            <a:extLst>
              <a:ext uri="{FF2B5EF4-FFF2-40B4-BE49-F238E27FC236}">
                <a16:creationId xmlns:a16="http://schemas.microsoft.com/office/drawing/2014/main" id="{D4C6851B-F3BD-4B45-B994-CDC647E05406}"/>
              </a:ext>
            </a:extLst>
          </p:cNvPr>
          <p:cNvSpPr/>
          <p:nvPr/>
        </p:nvSpPr>
        <p:spPr>
          <a:xfrm>
            <a:off x="4610100" y="2019300"/>
            <a:ext cx="885825" cy="3609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Rak pilkoppling 13">
            <a:extLst>
              <a:ext uri="{FF2B5EF4-FFF2-40B4-BE49-F238E27FC236}">
                <a16:creationId xmlns:a16="http://schemas.microsoft.com/office/drawing/2014/main" id="{FA1864CB-5295-4D9E-826F-416F52A19B38}"/>
              </a:ext>
            </a:extLst>
          </p:cNvPr>
          <p:cNvCxnSpPr/>
          <p:nvPr/>
        </p:nvCxnSpPr>
        <p:spPr>
          <a:xfrm>
            <a:off x="523875" y="4457700"/>
            <a:ext cx="52754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Ellips 14">
            <a:extLst>
              <a:ext uri="{FF2B5EF4-FFF2-40B4-BE49-F238E27FC236}">
                <a16:creationId xmlns:a16="http://schemas.microsoft.com/office/drawing/2014/main" id="{B72E90FB-ED91-4AB5-9399-E4C2C21CD27B}"/>
              </a:ext>
            </a:extLst>
          </p:cNvPr>
          <p:cNvSpPr/>
          <p:nvPr/>
        </p:nvSpPr>
        <p:spPr>
          <a:xfrm>
            <a:off x="5410200" y="1962150"/>
            <a:ext cx="1647825" cy="418063"/>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Rak pilkoppling 15">
            <a:extLst>
              <a:ext uri="{FF2B5EF4-FFF2-40B4-BE49-F238E27FC236}">
                <a16:creationId xmlns:a16="http://schemas.microsoft.com/office/drawing/2014/main" id="{F608D629-CDDF-40F1-A85A-08F85866CEB1}"/>
              </a:ext>
            </a:extLst>
          </p:cNvPr>
          <p:cNvCxnSpPr/>
          <p:nvPr/>
        </p:nvCxnSpPr>
        <p:spPr>
          <a:xfrm>
            <a:off x="523875" y="4733925"/>
            <a:ext cx="527544" cy="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EAC38926-BF88-4C10-8BEC-5F32FC4BBC8D}"/>
              </a:ext>
            </a:extLst>
          </p:cNvPr>
          <p:cNvCxnSpPr/>
          <p:nvPr/>
        </p:nvCxnSpPr>
        <p:spPr>
          <a:xfrm>
            <a:off x="523875" y="5010150"/>
            <a:ext cx="527544" cy="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85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13" grpId="0" animBg="1"/>
      <p:bldP spid="13" grpId="1" animBg="1"/>
      <p:bldP spid="15" grpId="0" animBg="1"/>
    </p:bldLst>
  </p:timing>
</p:sld>
</file>

<file path=ppt/theme/theme1.xml><?xml version="1.0" encoding="utf-8"?>
<a:theme xmlns:a="http://schemas.openxmlformats.org/drawingml/2006/main" name="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Standardmall</Template>
  <TotalTime>3194</TotalTime>
  <Words>2101</Words>
  <Application>Microsoft Office PowerPoint</Application>
  <PresentationFormat>Bredbild</PresentationFormat>
  <Paragraphs>223</Paragraphs>
  <Slides>19</Slides>
  <Notes>17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19</vt:i4>
      </vt:variant>
    </vt:vector>
  </HeadingPairs>
  <TitlesOfParts>
    <vt:vector size="25" baseType="lpstr">
      <vt:lpstr>Arial</vt:lpstr>
      <vt:lpstr>Calibri</vt:lpstr>
      <vt:lpstr>Century Gothic</vt:lpstr>
      <vt:lpstr>Noto Sans</vt:lpstr>
      <vt:lpstr>Wingdings</vt:lpstr>
      <vt:lpstr>SoS-tema</vt:lpstr>
      <vt:lpstr>ICD-11</vt:lpstr>
      <vt:lpstr>Övergången till ICD-11 är påbörjad</vt:lpstr>
      <vt:lpstr>ICD:s utveckling - antal koder och revideringar</vt:lpstr>
      <vt:lpstr>ICD-11</vt:lpstr>
      <vt:lpstr>WHO reference classifications - foundation </vt:lpstr>
      <vt:lpstr>PowerPoint-presentation</vt:lpstr>
      <vt:lpstr>PowerPoint-presentation</vt:lpstr>
      <vt:lpstr>PowerPoint-presentation</vt:lpstr>
      <vt:lpstr>PowerPoint-presentation</vt:lpstr>
      <vt:lpstr>Användningsområden ICD - exempel</vt:lpstr>
      <vt:lpstr>Övergripande status</vt:lpstr>
      <vt:lpstr>Arbetsprocess - översikt</vt:lpstr>
      <vt:lpstr>ICD-11 jämfört med ICD-10  exempel på förändringar</vt:lpstr>
      <vt:lpstr>Dödsorsaksregistret och ICD-11</vt:lpstr>
      <vt:lpstr>Systemarkitektur</vt:lpstr>
      <vt:lpstr>Övergång från ICD-10 till ICD-11 i Norden</vt:lpstr>
      <vt:lpstr>Framgångsfaktorer för övergången till ICD-11</vt:lpstr>
      <vt:lpstr>Mer information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Trosell Svender, Evalotta</dc:creator>
  <cp:lastModifiedBy>RDK Kassör</cp:lastModifiedBy>
  <cp:revision>39</cp:revision>
  <dcterms:created xsi:type="dcterms:W3CDTF">2024-02-21T09:23:48Z</dcterms:created>
  <dcterms:modified xsi:type="dcterms:W3CDTF">2024-03-21T10:47:47Z</dcterms:modified>
</cp:coreProperties>
</file>